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sldIdLst>
    <p:sldId id="261" r:id="rId5"/>
    <p:sldId id="262" r:id="rId6"/>
    <p:sldId id="263" r:id="rId7"/>
    <p:sldId id="266" r:id="rId8"/>
    <p:sldId id="264" r:id="rId9"/>
    <p:sldId id="269" r:id="rId10"/>
    <p:sldId id="267" r:id="rId11"/>
    <p:sldId id="265" r:id="rId12"/>
    <p:sldId id="268" r:id="rId13"/>
    <p:sldId id="271" r:id="rId14"/>
    <p:sldId id="270" r:id="rId15"/>
    <p:sldId id="273" r:id="rId16"/>
    <p:sldId id="274" r:id="rId17"/>
    <p:sldId id="25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79472" autoAdjust="0"/>
  </p:normalViewPr>
  <p:slideViewPr>
    <p:cSldViewPr snapToGrid="0">
      <p:cViewPr varScale="1">
        <p:scale>
          <a:sx n="81" d="100"/>
          <a:sy n="81" d="100"/>
        </p:scale>
        <p:origin x="114"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D67DA84-1830-460A-9A8F-742D7B770C14}" type="doc">
      <dgm:prSet loTypeId="urn:microsoft.com/office/officeart/2018/2/layout/IconLabelList" loCatId="icon" qsTypeId="urn:microsoft.com/office/officeart/2005/8/quickstyle/simple1" qsCatId="simple" csTypeId="urn:microsoft.com/office/officeart/2018/5/colors/Iconchunking_neutralbg_accent4_2" csCatId="accent4" phldr="1"/>
      <dgm:spPr/>
      <dgm:t>
        <a:bodyPr/>
        <a:lstStyle/>
        <a:p>
          <a:endParaRPr lang="en-US"/>
        </a:p>
      </dgm:t>
    </dgm:pt>
    <dgm:pt modelId="{92BE8B7B-0BCF-4141-8556-37ACBFB5F431}">
      <dgm:prSet/>
      <dgm:spPr/>
      <dgm:t>
        <a:bodyPr/>
        <a:lstStyle/>
        <a:p>
          <a:pPr>
            <a:lnSpc>
              <a:spcPct val="100000"/>
            </a:lnSpc>
          </a:pPr>
          <a:r>
            <a:rPr lang="en-US" b="0" i="0" dirty="0"/>
            <a:t>The project was a deep dive into the data-driven understanding of e-commerce, presenting both challenges and learning opportunities. Interpreting complex patterns in consumer ratings and pricing strategies required a robust analytical approach. Interesting findings emerged around the nuanced relationship between product prices and customer satisfaction. The project honed our skills in data analysis and model evaluation, emphasizing the importance of iterative learning and application of statistical concepts in real-world scenarios.</a:t>
          </a:r>
          <a:endParaRPr lang="en-US" dirty="0"/>
        </a:p>
      </dgm:t>
    </dgm:pt>
    <dgm:pt modelId="{3FFEC0DA-7B2D-4593-8D3E-9E679C1EA4D6}" type="parTrans" cxnId="{B7CB500E-4EF0-4C3D-B596-656EEA99AA3A}">
      <dgm:prSet/>
      <dgm:spPr/>
      <dgm:t>
        <a:bodyPr/>
        <a:lstStyle/>
        <a:p>
          <a:endParaRPr lang="en-US"/>
        </a:p>
      </dgm:t>
    </dgm:pt>
    <dgm:pt modelId="{AB7AB7A8-740A-4F18-80ED-4797B889E6F6}" type="sibTrans" cxnId="{B7CB500E-4EF0-4C3D-B596-656EEA99AA3A}">
      <dgm:prSet/>
      <dgm:spPr/>
      <dgm:t>
        <a:bodyPr/>
        <a:lstStyle/>
        <a:p>
          <a:endParaRPr lang="en-US"/>
        </a:p>
      </dgm:t>
    </dgm:pt>
    <dgm:pt modelId="{51B33362-F643-4BAB-A639-D12CCC38854F}">
      <dgm:prSet/>
      <dgm:spPr/>
      <dgm:t>
        <a:bodyPr/>
        <a:lstStyle/>
        <a:p>
          <a:pPr>
            <a:lnSpc>
              <a:spcPct val="100000"/>
            </a:lnSpc>
          </a:pPr>
          <a:r>
            <a:rPr lang="en-US" b="0" i="0" dirty="0"/>
            <a:t>Through this project, I've encountered challenges in data analysis, particularly in handling large datasets and ensuring accurate clustering. The exploration of Amazon's pricing strategy revealed intriguing patterns, emphasizing the importance of customer ratings on pricing. I learned new analytical techniques, such as Gaussian Mixture Models, and honed my self-learning skills, especially in statistical methods and machine learning. The project was a practical lesson in data science, teaching me to derive actionable insights from complex information.</a:t>
          </a:r>
          <a:endParaRPr lang="en-US" dirty="0"/>
        </a:p>
      </dgm:t>
    </dgm:pt>
    <dgm:pt modelId="{3C769B10-0683-4C21-B793-0FCADF819404}" type="parTrans" cxnId="{CE03E78B-C04B-4EB0-B87C-AFFE8AD3EA91}">
      <dgm:prSet/>
      <dgm:spPr/>
      <dgm:t>
        <a:bodyPr/>
        <a:lstStyle/>
        <a:p>
          <a:endParaRPr lang="en-US"/>
        </a:p>
      </dgm:t>
    </dgm:pt>
    <dgm:pt modelId="{1A6B3740-FD3C-4440-A137-B05FB7CFFCD6}" type="sibTrans" cxnId="{CE03E78B-C04B-4EB0-B87C-AFFE8AD3EA91}">
      <dgm:prSet/>
      <dgm:spPr/>
      <dgm:t>
        <a:bodyPr/>
        <a:lstStyle/>
        <a:p>
          <a:endParaRPr lang="en-US"/>
        </a:p>
      </dgm:t>
    </dgm:pt>
    <dgm:pt modelId="{D4335CF4-DFC4-4ED6-A8D3-6FEF9A10DFA8}" type="pres">
      <dgm:prSet presAssocID="{AD67DA84-1830-460A-9A8F-742D7B770C14}" presName="root" presStyleCnt="0">
        <dgm:presLayoutVars>
          <dgm:dir/>
          <dgm:resizeHandles val="exact"/>
        </dgm:presLayoutVars>
      </dgm:prSet>
      <dgm:spPr/>
    </dgm:pt>
    <dgm:pt modelId="{393EA7A3-2E89-4698-AD8D-B6B900E0E281}" type="pres">
      <dgm:prSet presAssocID="{92BE8B7B-0BCF-4141-8556-37ACBFB5F431}" presName="compNode" presStyleCnt="0"/>
      <dgm:spPr/>
    </dgm:pt>
    <dgm:pt modelId="{5E54A18C-E0F5-4601-B187-0EB8FCAE5A0E}" type="pres">
      <dgm:prSet presAssocID="{92BE8B7B-0BCF-4141-8556-37ACBFB5F43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cuba dive"/>
        </a:ext>
      </dgm:extLst>
    </dgm:pt>
    <dgm:pt modelId="{5193204A-8C38-4607-835E-F0269F2F8FE8}" type="pres">
      <dgm:prSet presAssocID="{92BE8B7B-0BCF-4141-8556-37ACBFB5F431}" presName="spaceRect" presStyleCnt="0"/>
      <dgm:spPr/>
    </dgm:pt>
    <dgm:pt modelId="{CFFD2CBD-68D0-4380-B271-65C0339D53C8}" type="pres">
      <dgm:prSet presAssocID="{92BE8B7B-0BCF-4141-8556-37ACBFB5F431}" presName="textRect" presStyleLbl="revTx" presStyleIdx="0" presStyleCnt="2">
        <dgm:presLayoutVars>
          <dgm:chMax val="1"/>
          <dgm:chPref val="1"/>
        </dgm:presLayoutVars>
      </dgm:prSet>
      <dgm:spPr/>
    </dgm:pt>
    <dgm:pt modelId="{E5A90891-EAD8-45EF-850D-F831675BBFF7}" type="pres">
      <dgm:prSet presAssocID="{AB7AB7A8-740A-4F18-80ED-4797B889E6F6}" presName="sibTrans" presStyleCnt="0"/>
      <dgm:spPr/>
    </dgm:pt>
    <dgm:pt modelId="{31475075-4749-4BF7-8042-947F275B7CAB}" type="pres">
      <dgm:prSet presAssocID="{51B33362-F643-4BAB-A639-D12CCC38854F}" presName="compNode" presStyleCnt="0"/>
      <dgm:spPr/>
    </dgm:pt>
    <dgm:pt modelId="{63DB57A3-9E45-45BE-BB3E-6AC4536D7283}" type="pres">
      <dgm:prSet presAssocID="{51B33362-F643-4BAB-A639-D12CCC38854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EEE80FBC-D0ED-4959-BABB-79F563279497}" type="pres">
      <dgm:prSet presAssocID="{51B33362-F643-4BAB-A639-D12CCC38854F}" presName="spaceRect" presStyleCnt="0"/>
      <dgm:spPr/>
    </dgm:pt>
    <dgm:pt modelId="{6F78DCAB-479B-4720-B1AA-58A96016B189}" type="pres">
      <dgm:prSet presAssocID="{51B33362-F643-4BAB-A639-D12CCC38854F}" presName="textRect" presStyleLbl="revTx" presStyleIdx="1" presStyleCnt="2">
        <dgm:presLayoutVars>
          <dgm:chMax val="1"/>
          <dgm:chPref val="1"/>
        </dgm:presLayoutVars>
      </dgm:prSet>
      <dgm:spPr/>
    </dgm:pt>
  </dgm:ptLst>
  <dgm:cxnLst>
    <dgm:cxn modelId="{60346207-4F52-4487-A194-BFB6612F1CC3}" type="presOf" srcId="{51B33362-F643-4BAB-A639-D12CCC38854F}" destId="{6F78DCAB-479B-4720-B1AA-58A96016B189}" srcOrd="0" destOrd="0" presId="urn:microsoft.com/office/officeart/2018/2/layout/IconLabelList"/>
    <dgm:cxn modelId="{B7CB500E-4EF0-4C3D-B596-656EEA99AA3A}" srcId="{AD67DA84-1830-460A-9A8F-742D7B770C14}" destId="{92BE8B7B-0BCF-4141-8556-37ACBFB5F431}" srcOrd="0" destOrd="0" parTransId="{3FFEC0DA-7B2D-4593-8D3E-9E679C1EA4D6}" sibTransId="{AB7AB7A8-740A-4F18-80ED-4797B889E6F6}"/>
    <dgm:cxn modelId="{CE03E78B-C04B-4EB0-B87C-AFFE8AD3EA91}" srcId="{AD67DA84-1830-460A-9A8F-742D7B770C14}" destId="{51B33362-F643-4BAB-A639-D12CCC38854F}" srcOrd="1" destOrd="0" parTransId="{3C769B10-0683-4C21-B793-0FCADF819404}" sibTransId="{1A6B3740-FD3C-4440-A137-B05FB7CFFCD6}"/>
    <dgm:cxn modelId="{643919BA-E139-4139-8743-3AF7A4E44569}" type="presOf" srcId="{92BE8B7B-0BCF-4141-8556-37ACBFB5F431}" destId="{CFFD2CBD-68D0-4380-B271-65C0339D53C8}" srcOrd="0" destOrd="0" presId="urn:microsoft.com/office/officeart/2018/2/layout/IconLabelList"/>
    <dgm:cxn modelId="{7D16EFCD-47D2-4F35-8B70-80D4308BC1E8}" type="presOf" srcId="{AD67DA84-1830-460A-9A8F-742D7B770C14}" destId="{D4335CF4-DFC4-4ED6-A8D3-6FEF9A10DFA8}" srcOrd="0" destOrd="0" presId="urn:microsoft.com/office/officeart/2018/2/layout/IconLabelList"/>
    <dgm:cxn modelId="{F3CFC7AC-B692-4B5D-BE31-3FE0DA98F5CE}" type="presParOf" srcId="{D4335CF4-DFC4-4ED6-A8D3-6FEF9A10DFA8}" destId="{393EA7A3-2E89-4698-AD8D-B6B900E0E281}" srcOrd="0" destOrd="0" presId="urn:microsoft.com/office/officeart/2018/2/layout/IconLabelList"/>
    <dgm:cxn modelId="{2CC4FB9E-C786-4D62-8793-8BB95BB6FEC3}" type="presParOf" srcId="{393EA7A3-2E89-4698-AD8D-B6B900E0E281}" destId="{5E54A18C-E0F5-4601-B187-0EB8FCAE5A0E}" srcOrd="0" destOrd="0" presId="urn:microsoft.com/office/officeart/2018/2/layout/IconLabelList"/>
    <dgm:cxn modelId="{697BBC66-E9E9-4C5F-A5E7-54110C149898}" type="presParOf" srcId="{393EA7A3-2E89-4698-AD8D-B6B900E0E281}" destId="{5193204A-8C38-4607-835E-F0269F2F8FE8}" srcOrd="1" destOrd="0" presId="urn:microsoft.com/office/officeart/2018/2/layout/IconLabelList"/>
    <dgm:cxn modelId="{E40D8FEE-F5E9-47FB-B420-AFE095DEA7EF}" type="presParOf" srcId="{393EA7A3-2E89-4698-AD8D-B6B900E0E281}" destId="{CFFD2CBD-68D0-4380-B271-65C0339D53C8}" srcOrd="2" destOrd="0" presId="urn:microsoft.com/office/officeart/2018/2/layout/IconLabelList"/>
    <dgm:cxn modelId="{1F311C68-3CD7-48DA-A091-7C727E8F3E3F}" type="presParOf" srcId="{D4335CF4-DFC4-4ED6-A8D3-6FEF9A10DFA8}" destId="{E5A90891-EAD8-45EF-850D-F831675BBFF7}" srcOrd="1" destOrd="0" presId="urn:microsoft.com/office/officeart/2018/2/layout/IconLabelList"/>
    <dgm:cxn modelId="{F282D3F6-704F-4206-8642-1F518E7E910C}" type="presParOf" srcId="{D4335CF4-DFC4-4ED6-A8D3-6FEF9A10DFA8}" destId="{31475075-4749-4BF7-8042-947F275B7CAB}" srcOrd="2" destOrd="0" presId="urn:microsoft.com/office/officeart/2018/2/layout/IconLabelList"/>
    <dgm:cxn modelId="{4A9400AD-8D5D-4FB2-9EBA-2C7CBA6100C4}" type="presParOf" srcId="{31475075-4749-4BF7-8042-947F275B7CAB}" destId="{63DB57A3-9E45-45BE-BB3E-6AC4536D7283}" srcOrd="0" destOrd="0" presId="urn:microsoft.com/office/officeart/2018/2/layout/IconLabelList"/>
    <dgm:cxn modelId="{0F5CEBE5-6A89-4145-AC5E-5C77751D364C}" type="presParOf" srcId="{31475075-4749-4BF7-8042-947F275B7CAB}" destId="{EEE80FBC-D0ED-4959-BABB-79F563279497}" srcOrd="1" destOrd="0" presId="urn:microsoft.com/office/officeart/2018/2/layout/IconLabelList"/>
    <dgm:cxn modelId="{1DF950A0-3860-4C58-8924-6CD7A99CAFD2}" type="presParOf" srcId="{31475075-4749-4BF7-8042-947F275B7CAB}" destId="{6F78DCAB-479B-4720-B1AA-58A96016B189}" srcOrd="2" destOrd="0" presId="urn:microsoft.com/office/officeart/2018/2/layout/IconLabel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54A18C-E0F5-4601-B187-0EB8FCAE5A0E}">
      <dsp:nvSpPr>
        <dsp:cNvPr id="0" name=""/>
        <dsp:cNvSpPr/>
      </dsp:nvSpPr>
      <dsp:spPr>
        <a:xfrm>
          <a:off x="1747800" y="224723"/>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FD2CBD-68D0-4380-B271-65C0339D53C8}">
      <dsp:nvSpPr>
        <dsp:cNvPr id="0" name=""/>
        <dsp:cNvSpPr/>
      </dsp:nvSpPr>
      <dsp:spPr>
        <a:xfrm>
          <a:off x="559800" y="2754114"/>
          <a:ext cx="4320000" cy="137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dirty="0"/>
            <a:t>The project was a deep dive into the data-driven understanding of e-commerce, presenting both challenges and learning opportunities. Interpreting complex patterns in consumer ratings and pricing strategies required a robust analytical approach. Interesting findings emerged around the nuanced relationship between product prices and customer satisfaction. The project honed our skills in data analysis and model evaluation, emphasizing the importance of iterative learning and application of statistical concepts in real-world scenarios.</a:t>
          </a:r>
          <a:endParaRPr lang="en-US" sz="1100" kern="1200" dirty="0"/>
        </a:p>
      </dsp:txBody>
      <dsp:txXfrm>
        <a:off x="559800" y="2754114"/>
        <a:ext cx="4320000" cy="1372500"/>
      </dsp:txXfrm>
    </dsp:sp>
    <dsp:sp modelId="{63DB57A3-9E45-45BE-BB3E-6AC4536D7283}">
      <dsp:nvSpPr>
        <dsp:cNvPr id="0" name=""/>
        <dsp:cNvSpPr/>
      </dsp:nvSpPr>
      <dsp:spPr>
        <a:xfrm>
          <a:off x="6823800" y="224723"/>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F78DCAB-479B-4720-B1AA-58A96016B189}">
      <dsp:nvSpPr>
        <dsp:cNvPr id="0" name=""/>
        <dsp:cNvSpPr/>
      </dsp:nvSpPr>
      <dsp:spPr>
        <a:xfrm>
          <a:off x="5635800" y="2754114"/>
          <a:ext cx="4320000" cy="137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dirty="0"/>
            <a:t>Through this project, I've encountered challenges in data analysis, particularly in handling large datasets and ensuring accurate clustering. The exploration of Amazon's pricing strategy revealed intriguing patterns, emphasizing the importance of customer ratings on pricing. I learned new analytical techniques, such as Gaussian Mixture Models, and honed my self-learning skills, especially in statistical methods and machine learning. The project was a practical lesson in data science, teaching me to derive actionable insights from complex information.</a:t>
          </a:r>
          <a:endParaRPr lang="en-US" sz="1100" kern="1200" dirty="0"/>
        </a:p>
      </dsp:txBody>
      <dsp:txXfrm>
        <a:off x="5635800" y="2754114"/>
        <a:ext cx="4320000" cy="13725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JPG>
</file>

<file path=ppt/media/image13.png>
</file>

<file path=ppt/media/image14.jpeg>
</file>

<file path=ppt/media/image15.png>
</file>

<file path=ppt/media/image16.svg>
</file>

<file path=ppt/media/image17.png>
</file>

<file path=ppt/media/image18.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5275A6-E486-4343-B775-0FCFBF0A8D92}" type="datetimeFigureOut">
              <a:rPr lang="en-US" smtClean="0"/>
              <a:t>12/12/2023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79DF60-51EF-4A8D-8F9D-3A91875EA6CA}" type="slidenum">
              <a:rPr lang="en-US" smtClean="0"/>
              <a:t>‹#›</a:t>
            </a:fld>
            <a:endParaRPr lang="en-US"/>
          </a:p>
        </p:txBody>
      </p:sp>
    </p:spTree>
    <p:extLst>
      <p:ext uri="{BB962C8B-B14F-4D97-AF65-F5344CB8AC3E}">
        <p14:creationId xmlns:p14="http://schemas.microsoft.com/office/powerpoint/2010/main" val="3494922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1</a:t>
            </a:fld>
            <a:endParaRPr lang="en-US"/>
          </a:p>
        </p:txBody>
      </p:sp>
    </p:spTree>
    <p:extLst>
      <p:ext uri="{BB962C8B-B14F-4D97-AF65-F5344CB8AC3E}">
        <p14:creationId xmlns:p14="http://schemas.microsoft.com/office/powerpoint/2010/main" val="40912230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10</a:t>
            </a:fld>
            <a:endParaRPr lang="en-US"/>
          </a:p>
        </p:txBody>
      </p:sp>
    </p:spTree>
    <p:extLst>
      <p:ext uri="{BB962C8B-B14F-4D97-AF65-F5344CB8AC3E}">
        <p14:creationId xmlns:p14="http://schemas.microsoft.com/office/powerpoint/2010/main" val="1751688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This chart illustrates the silhouette scores for different numbers of clusters in our k-means clustering analysis. </a:t>
            </a:r>
          </a:p>
          <a:p>
            <a:endParaRPr lang="en-US" b="0" i="0" dirty="0">
              <a:solidFill>
                <a:srgbClr val="0F0F0F"/>
              </a:solidFill>
              <a:effectLst/>
              <a:latin typeface="Söhne"/>
            </a:endParaRPr>
          </a:p>
          <a:p>
            <a:r>
              <a:rPr lang="en-US" b="0" i="0" dirty="0">
                <a:solidFill>
                  <a:srgbClr val="374151"/>
                </a:solidFill>
                <a:effectLst/>
                <a:latin typeface="Söhne"/>
              </a:rPr>
              <a:t>This chart shows silhouette scores for k-means clustering with different cluster counts. The silhouette score assesses how well an item fits in its cluster. We see the best score with three clusters, indicating a clear distinction between them, which confirms our clustering approach</a:t>
            </a:r>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11</a:t>
            </a:fld>
            <a:endParaRPr lang="en-US"/>
          </a:p>
        </p:txBody>
      </p:sp>
    </p:spTree>
    <p:extLst>
      <p:ext uri="{BB962C8B-B14F-4D97-AF65-F5344CB8AC3E}">
        <p14:creationId xmlns:p14="http://schemas.microsoft.com/office/powerpoint/2010/main" val="22813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FE5D34-6985-4179-9677-18EED3FA92CD}" type="slidenum">
              <a:rPr lang="en-US" smtClean="0"/>
              <a:t>12</a:t>
            </a:fld>
            <a:endParaRPr lang="en-US"/>
          </a:p>
        </p:txBody>
      </p:sp>
    </p:spTree>
    <p:extLst>
      <p:ext uri="{BB962C8B-B14F-4D97-AF65-F5344CB8AC3E}">
        <p14:creationId xmlns:p14="http://schemas.microsoft.com/office/powerpoint/2010/main" val="35679737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13</a:t>
            </a:fld>
            <a:endParaRPr lang="en-US"/>
          </a:p>
        </p:txBody>
      </p:sp>
    </p:spTree>
    <p:extLst>
      <p:ext uri="{BB962C8B-B14F-4D97-AF65-F5344CB8AC3E}">
        <p14:creationId xmlns:p14="http://schemas.microsoft.com/office/powerpoint/2010/main" val="32013473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14</a:t>
            </a:fld>
            <a:endParaRPr lang="en-US"/>
          </a:p>
        </p:txBody>
      </p:sp>
    </p:spTree>
    <p:extLst>
      <p:ext uri="{BB962C8B-B14F-4D97-AF65-F5344CB8AC3E}">
        <p14:creationId xmlns:p14="http://schemas.microsoft.com/office/powerpoint/2010/main" val="877894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2</a:t>
            </a:fld>
            <a:endParaRPr lang="en-US"/>
          </a:p>
        </p:txBody>
      </p:sp>
    </p:spTree>
    <p:extLst>
      <p:ext uri="{BB962C8B-B14F-4D97-AF65-F5344CB8AC3E}">
        <p14:creationId xmlns:p14="http://schemas.microsoft.com/office/powerpoint/2010/main" val="3485352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3</a:t>
            </a:fld>
            <a:endParaRPr lang="en-US"/>
          </a:p>
        </p:txBody>
      </p:sp>
    </p:spTree>
    <p:extLst>
      <p:ext uri="{BB962C8B-B14F-4D97-AF65-F5344CB8AC3E}">
        <p14:creationId xmlns:p14="http://schemas.microsoft.com/office/powerpoint/2010/main" val="875158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4</a:t>
            </a:fld>
            <a:endParaRPr lang="en-US"/>
          </a:p>
        </p:txBody>
      </p:sp>
    </p:spTree>
    <p:extLst>
      <p:ext uri="{BB962C8B-B14F-4D97-AF65-F5344CB8AC3E}">
        <p14:creationId xmlns:p14="http://schemas.microsoft.com/office/powerpoint/2010/main" val="25069687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5</a:t>
            </a:fld>
            <a:endParaRPr lang="en-US"/>
          </a:p>
        </p:txBody>
      </p:sp>
    </p:spTree>
    <p:extLst>
      <p:ext uri="{BB962C8B-B14F-4D97-AF65-F5344CB8AC3E}">
        <p14:creationId xmlns:p14="http://schemas.microsoft.com/office/powerpoint/2010/main" val="1131457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6</a:t>
            </a:fld>
            <a:endParaRPr lang="en-US"/>
          </a:p>
        </p:txBody>
      </p:sp>
    </p:spTree>
    <p:extLst>
      <p:ext uri="{BB962C8B-B14F-4D97-AF65-F5344CB8AC3E}">
        <p14:creationId xmlns:p14="http://schemas.microsoft.com/office/powerpoint/2010/main" val="9090720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7</a:t>
            </a:fld>
            <a:endParaRPr lang="en-US"/>
          </a:p>
        </p:txBody>
      </p:sp>
    </p:spTree>
    <p:extLst>
      <p:ext uri="{BB962C8B-B14F-4D97-AF65-F5344CB8AC3E}">
        <p14:creationId xmlns:p14="http://schemas.microsoft.com/office/powerpoint/2010/main" val="2103095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8</a:t>
            </a:fld>
            <a:endParaRPr lang="en-US"/>
          </a:p>
        </p:txBody>
      </p:sp>
    </p:spTree>
    <p:extLst>
      <p:ext uri="{BB962C8B-B14F-4D97-AF65-F5344CB8AC3E}">
        <p14:creationId xmlns:p14="http://schemas.microsoft.com/office/powerpoint/2010/main" val="3530522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79DF60-51EF-4A8D-8F9D-3A91875EA6CA}" type="slidenum">
              <a:rPr lang="en-US" smtClean="0"/>
              <a:t>9</a:t>
            </a:fld>
            <a:endParaRPr lang="en-US"/>
          </a:p>
        </p:txBody>
      </p:sp>
    </p:spTree>
    <p:extLst>
      <p:ext uri="{BB962C8B-B14F-4D97-AF65-F5344CB8AC3E}">
        <p14:creationId xmlns:p14="http://schemas.microsoft.com/office/powerpoint/2010/main" val="1226560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9C1D6-1081-FE3A-FABB-EAE372EBFE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E8EB1A4-4463-2AF6-34CC-E51CC1F196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A177C50-D6E0-4BD8-A6DA-0C1CC1E058C7}"/>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5" name="Footer Placeholder 4">
            <a:extLst>
              <a:ext uri="{FF2B5EF4-FFF2-40B4-BE49-F238E27FC236}">
                <a16:creationId xmlns:a16="http://schemas.microsoft.com/office/drawing/2014/main" id="{73807A43-ADA0-C41D-8152-B0BDE862FD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2101BE-10C4-CCC1-47AC-9CEA01C048E2}"/>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925659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D9C3F-5352-08CA-F1B5-37D635A0667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7451E7-0E8C-C900-7340-CE80D163DD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13840D-DA6B-3875-718C-CBB3B0F8D2DC}"/>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5" name="Footer Placeholder 4">
            <a:extLst>
              <a:ext uri="{FF2B5EF4-FFF2-40B4-BE49-F238E27FC236}">
                <a16:creationId xmlns:a16="http://schemas.microsoft.com/office/drawing/2014/main" id="{0D1B4930-D94E-9BD9-0EC9-2A50357AC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39A53-3F59-86BC-9A82-BFD1AD83E180}"/>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2329465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8E3665-2E56-7E50-CE76-F52D13375BB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24BC6-822A-3BD9-C0C7-D249C77AC3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6E5918-9A9A-1488-0901-6CF549801A19}"/>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5" name="Footer Placeholder 4">
            <a:extLst>
              <a:ext uri="{FF2B5EF4-FFF2-40B4-BE49-F238E27FC236}">
                <a16:creationId xmlns:a16="http://schemas.microsoft.com/office/drawing/2014/main" id="{C8D5D764-B3B3-CC12-73BD-61CF3303C1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14664F-7C37-E53D-17B2-636F92782C27}"/>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3259835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7E362-4607-6DEA-8005-86B2CE4B9D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AE630F-039C-8E46-2D07-FC12E4E34B4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C286BC-D52A-A77B-446F-70DD4BFF1DC6}"/>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5" name="Footer Placeholder 4">
            <a:extLst>
              <a:ext uri="{FF2B5EF4-FFF2-40B4-BE49-F238E27FC236}">
                <a16:creationId xmlns:a16="http://schemas.microsoft.com/office/drawing/2014/main" id="{960049E0-EEC7-3355-F544-E61CCB694E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13AE7-E936-64CC-3836-71F3A3F6E9D9}"/>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751621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F7F87-959C-C922-F9D2-56D5FDDFCC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AEAED1A-78C6-0E8B-1BAE-6CF244153C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029897-068C-1005-F867-EBAE8A8CE8E0}"/>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5" name="Footer Placeholder 4">
            <a:extLst>
              <a:ext uri="{FF2B5EF4-FFF2-40B4-BE49-F238E27FC236}">
                <a16:creationId xmlns:a16="http://schemas.microsoft.com/office/drawing/2014/main" id="{74E63E74-F690-FB58-29FC-E6C2460F29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CF8F67-7206-CEE4-71D6-DE051B7FF25F}"/>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2728022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85772-5FE9-C617-29B0-41137EB608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38F83D-38D7-0608-84AA-56B7B05BF6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8DA04D-CF9D-859E-FE4E-DA865EEEA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B55259-7A07-0216-9ECC-F9774CB906DC}"/>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6" name="Footer Placeholder 5">
            <a:extLst>
              <a:ext uri="{FF2B5EF4-FFF2-40B4-BE49-F238E27FC236}">
                <a16:creationId xmlns:a16="http://schemas.microsoft.com/office/drawing/2014/main" id="{BA36C706-A9AB-E04C-30DF-B2EF18057D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87622-C3FE-0D23-A942-266DAD6E5E28}"/>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382028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CC454-3E19-CA8A-E4C2-9FFCEAC60C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46DA1FA-5AF4-7BB3-AF62-4EF255A932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2DEC5D-CED8-D1E9-A8EE-DA158CF1630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1E7837B-F87E-301E-A0C3-318CD2BF64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367D72-2866-79CB-661D-D10A305708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75BF1B-5EFE-8E66-4D79-6B7AA33EDC0B}"/>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8" name="Footer Placeholder 7">
            <a:extLst>
              <a:ext uri="{FF2B5EF4-FFF2-40B4-BE49-F238E27FC236}">
                <a16:creationId xmlns:a16="http://schemas.microsoft.com/office/drawing/2014/main" id="{76FE1731-05E5-D4A0-8272-32615A75D5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3A1999-36C9-049B-0F49-8E37F25558EB}"/>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980104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FA18F-1CE7-EB69-9956-CF5E35CBE3A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47BBAA9-D970-98B4-FAD9-0AB2286BBE74}"/>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4" name="Footer Placeholder 3">
            <a:extLst>
              <a:ext uri="{FF2B5EF4-FFF2-40B4-BE49-F238E27FC236}">
                <a16:creationId xmlns:a16="http://schemas.microsoft.com/office/drawing/2014/main" id="{F35C8D94-8473-1321-593A-D9B2E32A8A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8692133-0AA5-A624-B2C8-34FFD25B5B74}"/>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3735304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40F8FB-0929-B3BF-C5B6-35DB6A1A2C58}"/>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3" name="Footer Placeholder 2">
            <a:extLst>
              <a:ext uri="{FF2B5EF4-FFF2-40B4-BE49-F238E27FC236}">
                <a16:creationId xmlns:a16="http://schemas.microsoft.com/office/drawing/2014/main" id="{FE75E7E3-21A3-CC26-26C2-0056D73B2C2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9B58DA-EB3D-EAEA-2A9A-78F3F0E54BDB}"/>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35546572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EB943-F97B-2AA7-9113-796F21E1D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A45147A-06F8-F7B0-F9D3-B40F69C369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C34BC04-FD75-26F9-87D1-010500FB08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0ACE6C-58DE-36EE-160A-9BD02DFD45DB}"/>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6" name="Footer Placeholder 5">
            <a:extLst>
              <a:ext uri="{FF2B5EF4-FFF2-40B4-BE49-F238E27FC236}">
                <a16:creationId xmlns:a16="http://schemas.microsoft.com/office/drawing/2014/main" id="{9BFA51BC-4F87-A954-EE9F-FAC59CBC57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B8171D-52BF-9132-5106-B26803A1F42C}"/>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15768120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12AD0-2F04-5015-2801-2251D9ECD3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C1DCDFC-63F1-ECDC-3F7A-1A4C640F14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FFEB51-2FFE-49CA-C26F-3D152697D8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2878C9-CB3C-5DF5-1345-BF9CDD788A0B}"/>
              </a:ext>
            </a:extLst>
          </p:cNvPr>
          <p:cNvSpPr>
            <a:spLocks noGrp="1"/>
          </p:cNvSpPr>
          <p:nvPr>
            <p:ph type="dt" sz="half" idx="10"/>
          </p:nvPr>
        </p:nvSpPr>
        <p:spPr/>
        <p:txBody>
          <a:bodyPr/>
          <a:lstStyle/>
          <a:p>
            <a:fld id="{48837409-F505-4B77-BAA8-3B29FE934199}" type="datetimeFigureOut">
              <a:rPr lang="en-US" smtClean="0"/>
              <a:t>12/12/2023</a:t>
            </a:fld>
            <a:endParaRPr lang="en-US"/>
          </a:p>
        </p:txBody>
      </p:sp>
      <p:sp>
        <p:nvSpPr>
          <p:cNvPr id="6" name="Footer Placeholder 5">
            <a:extLst>
              <a:ext uri="{FF2B5EF4-FFF2-40B4-BE49-F238E27FC236}">
                <a16:creationId xmlns:a16="http://schemas.microsoft.com/office/drawing/2014/main" id="{A490B505-25CA-2C7B-9481-A084E257C6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189D8B-2B12-488F-CF5C-DBF1530AC9A1}"/>
              </a:ext>
            </a:extLst>
          </p:cNvPr>
          <p:cNvSpPr>
            <a:spLocks noGrp="1"/>
          </p:cNvSpPr>
          <p:nvPr>
            <p:ph type="sldNum" sz="quarter" idx="12"/>
          </p:nvPr>
        </p:nvSpPr>
        <p:spPr/>
        <p:txBody>
          <a:bodyPr/>
          <a:lstStyle/>
          <a:p>
            <a:fld id="{1488C99A-2372-4682-B4E4-8AA142788859}" type="slidenum">
              <a:rPr lang="en-US" smtClean="0"/>
              <a:t>‹#›</a:t>
            </a:fld>
            <a:endParaRPr lang="en-US"/>
          </a:p>
        </p:txBody>
      </p:sp>
    </p:spTree>
    <p:extLst>
      <p:ext uri="{BB962C8B-B14F-4D97-AF65-F5344CB8AC3E}">
        <p14:creationId xmlns:p14="http://schemas.microsoft.com/office/powerpoint/2010/main" val="3240821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968D9C-DFD8-5775-7426-7C88635ECF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BAAACF-28A0-8E4B-7279-F736B73E62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4A8444-A536-3720-553C-2C79A8B63A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837409-F505-4B77-BAA8-3B29FE934199}" type="datetimeFigureOut">
              <a:rPr lang="en-US" smtClean="0"/>
              <a:t>12/12/2023</a:t>
            </a:fld>
            <a:endParaRPr lang="en-US"/>
          </a:p>
        </p:txBody>
      </p:sp>
      <p:sp>
        <p:nvSpPr>
          <p:cNvPr id="5" name="Footer Placeholder 4">
            <a:extLst>
              <a:ext uri="{FF2B5EF4-FFF2-40B4-BE49-F238E27FC236}">
                <a16:creationId xmlns:a16="http://schemas.microsoft.com/office/drawing/2014/main" id="{2E09864B-8B5A-52DD-9DDD-A52D66A1C8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598CB14-A0F9-39FC-3AA1-FC61C2721F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88C99A-2372-4682-B4E4-8AA142788859}" type="slidenum">
              <a:rPr lang="en-US" smtClean="0"/>
              <a:t>‹#›</a:t>
            </a:fld>
            <a:endParaRPr lang="en-US"/>
          </a:p>
        </p:txBody>
      </p:sp>
    </p:spTree>
    <p:extLst>
      <p:ext uri="{BB962C8B-B14F-4D97-AF65-F5344CB8AC3E}">
        <p14:creationId xmlns:p14="http://schemas.microsoft.com/office/powerpoint/2010/main" val="394232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2.JP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Data" Target="../diagrams/data1.xml"/><Relationship Id="rId11" Type="http://schemas.openxmlformats.org/officeDocument/2006/relationships/image" Target="../media/image2.png"/><Relationship Id="rId5" Type="http://schemas.openxmlformats.org/officeDocument/2006/relationships/image" Target="../media/image14.jpeg"/><Relationship Id="rId10" Type="http://schemas.microsoft.com/office/2007/relationships/diagramDrawing" Target="../diagrams/drawing1.xml"/><Relationship Id="rId4" Type="http://schemas.openxmlformats.org/officeDocument/2006/relationships/notesSlide" Target="../notesSlides/notesSlide14.xml"/><Relationship Id="rId9" Type="http://schemas.openxmlformats.org/officeDocument/2006/relationships/diagramColors" Target="../diagrams/colors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hyperlink" Target="https://www.kaggle.com/datasets/karkavelrajaj/amazon-sales-dataset" TargetMode="External"/><Relationship Id="rId2" Type="http://schemas.openxmlformats.org/officeDocument/2006/relationships/audio" Target="../media/media2.m4a"/><Relationship Id="rId1" Type="http://schemas.microsoft.com/office/2007/relationships/media" Target="../media/media2.m4a"/><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Amazon starts next phase for two new Irish data centres | Data Centre  Magazine">
            <a:extLst>
              <a:ext uri="{FF2B5EF4-FFF2-40B4-BE49-F238E27FC236}">
                <a16:creationId xmlns:a16="http://schemas.microsoft.com/office/drawing/2014/main" id="{2906D091-0CD2-A944-4974-1B18904EEC1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2E2D3D58-32DC-DF4D-9CFD-A6C033942535}"/>
              </a:ext>
            </a:extLst>
          </p:cNvPr>
          <p:cNvSpPr/>
          <p:nvPr/>
        </p:nvSpPr>
        <p:spPr>
          <a:xfrm>
            <a:off x="1254677" y="415005"/>
            <a:ext cx="5872953" cy="5394943"/>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Bahnschrift SemiBold SemiConden" panose="020B0502040204020203" pitchFamily="34" charset="0"/>
              <a:cs typeface="Times New Roman" panose="02020603050405020304" pitchFamily="18" charset="0"/>
            </a:endParaRPr>
          </a:p>
        </p:txBody>
      </p:sp>
      <p:sp>
        <p:nvSpPr>
          <p:cNvPr id="10" name="Title 1">
            <a:extLst>
              <a:ext uri="{FF2B5EF4-FFF2-40B4-BE49-F238E27FC236}">
                <a16:creationId xmlns:a16="http://schemas.microsoft.com/office/drawing/2014/main" id="{1C7E08D6-A2A5-C17D-839F-CA0DE2AA6CE5}"/>
              </a:ext>
            </a:extLst>
          </p:cNvPr>
          <p:cNvSpPr>
            <a:spLocks noGrp="1"/>
          </p:cNvSpPr>
          <p:nvPr>
            <p:ph type="title"/>
          </p:nvPr>
        </p:nvSpPr>
        <p:spPr>
          <a:xfrm>
            <a:off x="1721406" y="554624"/>
            <a:ext cx="4544762" cy="681382"/>
          </a:xfrm>
        </p:spPr>
        <p:txBody>
          <a:bodyPr anchor="t">
            <a:normAutofit fontScale="90000"/>
          </a:bodyPr>
          <a:lstStyle/>
          <a:p>
            <a:r>
              <a:rPr lang="en-US" sz="3200" b="1" u="sng" kern="100" dirty="0">
                <a:solidFill>
                  <a:schemeClr val="bg1">
                    <a:lumMod val="95000"/>
                  </a:schemeClr>
                </a:solidFill>
                <a:effectLst/>
                <a:latin typeface="Bahnschrift SemiBold SemiConden" panose="020B0502040204020203" pitchFamily="34" charset="0"/>
                <a:ea typeface="Calibri" panose="020F0502020204030204" pitchFamily="34" charset="0"/>
                <a:cs typeface="Times New Roman" panose="02020603050405020304" pitchFamily="18" charset="0"/>
              </a:rPr>
              <a:t>1. Abstract</a:t>
            </a:r>
            <a:br>
              <a:rPr lang="en-US" sz="3200" b="1" u="sng" kern="100" dirty="0">
                <a:solidFill>
                  <a:schemeClr val="bg1">
                    <a:lumMod val="95000"/>
                  </a:schemeClr>
                </a:solidFill>
                <a:effectLst/>
                <a:latin typeface="Bahnschrift SemiBold SemiConden" panose="020B0502040204020203" pitchFamily="34" charset="0"/>
                <a:ea typeface="Calibri" panose="020F0502020204030204" pitchFamily="34" charset="0"/>
                <a:cs typeface="Times New Roman" panose="02020603050405020304" pitchFamily="18" charset="0"/>
              </a:rPr>
            </a:br>
            <a:endParaRPr lang="en-US" sz="3200" b="1" u="sng" dirty="0">
              <a:solidFill>
                <a:schemeClr val="bg1">
                  <a:lumMod val="95000"/>
                </a:schemeClr>
              </a:solidFill>
              <a:latin typeface="Bahnschrift SemiBold SemiConden" panose="020B0502040204020203" pitchFamily="34" charset="0"/>
              <a:cs typeface="Times New Roman" panose="02020603050405020304" pitchFamily="18" charset="0"/>
            </a:endParaRPr>
          </a:p>
        </p:txBody>
      </p:sp>
      <p:sp>
        <p:nvSpPr>
          <p:cNvPr id="11" name="Content Placeholder 2">
            <a:extLst>
              <a:ext uri="{FF2B5EF4-FFF2-40B4-BE49-F238E27FC236}">
                <a16:creationId xmlns:a16="http://schemas.microsoft.com/office/drawing/2014/main" id="{8DC49671-7D7C-B9F8-32C0-9AC4E95BC624}"/>
              </a:ext>
            </a:extLst>
          </p:cNvPr>
          <p:cNvSpPr>
            <a:spLocks noGrp="1"/>
          </p:cNvSpPr>
          <p:nvPr>
            <p:ph idx="1"/>
          </p:nvPr>
        </p:nvSpPr>
        <p:spPr>
          <a:xfrm>
            <a:off x="1418491" y="1107832"/>
            <a:ext cx="5070231" cy="4462638"/>
          </a:xfrm>
        </p:spPr>
        <p:txBody>
          <a:bodyPr>
            <a:normAutofit/>
          </a:bodyPr>
          <a:lstStyle/>
          <a:p>
            <a:r>
              <a:rPr lang="en-US" sz="2000" b="0" i="0" dirty="0">
                <a:solidFill>
                  <a:schemeClr val="bg1">
                    <a:lumMod val="95000"/>
                  </a:schemeClr>
                </a:solidFill>
                <a:effectLst/>
                <a:latin typeface="Bahnschrift SemiBold SemiConden" panose="020B0502040204020203" pitchFamily="34" charset="0"/>
                <a:cs typeface="Times New Roman" panose="02020603050405020304" pitchFamily="18" charset="0"/>
              </a:rPr>
              <a:t>In this project, we conducted a comprehensive analysis of Amazon product listings to understand pricing strategies, customer satisfaction, and market segmentation. We investigated the relationship between product ratings, categories, and prices using various statistical and machine-learning models. Our methodology involved data collection through</a:t>
            </a:r>
            <a:r>
              <a:rPr lang="en-US" sz="2000" dirty="0">
                <a:solidFill>
                  <a:schemeClr val="bg1">
                    <a:lumMod val="95000"/>
                  </a:schemeClr>
                </a:solidFill>
                <a:latin typeface="Bahnschrift SemiBold SemiConden" panose="020B0502040204020203" pitchFamily="34" charset="0"/>
                <a:cs typeface="Times New Roman" panose="02020603050405020304" pitchFamily="18" charset="0"/>
              </a:rPr>
              <a:t> Kaggle</a:t>
            </a:r>
            <a:r>
              <a:rPr lang="en-US" sz="2000" b="0" i="0" dirty="0">
                <a:solidFill>
                  <a:schemeClr val="bg1">
                    <a:lumMod val="95000"/>
                  </a:schemeClr>
                </a:solidFill>
                <a:effectLst/>
                <a:latin typeface="Bahnschrift SemiBold SemiConden" panose="020B0502040204020203" pitchFamily="34" charset="0"/>
                <a:cs typeface="Times New Roman" panose="02020603050405020304" pitchFamily="18" charset="0"/>
              </a:rPr>
              <a:t>, exploratory data analysis with statistical summaries, visualizations, and hypothesis testing, followed by the construction of regression and clustering models. Our findings reveal intricate patterns in consumer behavior and provide insights for optimizing online retail strategies.</a:t>
            </a:r>
            <a:endParaRPr lang="en-US" sz="2000" dirty="0">
              <a:solidFill>
                <a:schemeClr val="bg1">
                  <a:lumMod val="95000"/>
                </a:schemeClr>
              </a:solidFill>
              <a:latin typeface="Bahnschrift SemiBold SemiConden" panose="020B0502040204020203" pitchFamily="34" charset="0"/>
              <a:cs typeface="Times New Roman" panose="02020603050405020304" pitchFamily="18" charset="0"/>
            </a:endParaRPr>
          </a:p>
        </p:txBody>
      </p:sp>
      <p:pic>
        <p:nvPicPr>
          <p:cNvPr id="29" name="Audio 28">
            <a:hlinkClick r:id="" action="ppaction://media"/>
            <a:extLst>
              <a:ext uri="{FF2B5EF4-FFF2-40B4-BE49-F238E27FC236}">
                <a16:creationId xmlns:a16="http://schemas.microsoft.com/office/drawing/2014/main" id="{F7D9F20D-760E-808F-9F84-A00C9DE0019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270801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9222">
        <p159:morph option="byObject"/>
      </p:transition>
    </mc:Choice>
    <mc:Fallback xmlns="">
      <p:transition spd="slow" advTm="292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A6B319F-86FE-4754-878E-06F0804D8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32385"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4" name="Rectangle 13">
            <a:extLst>
              <a:ext uri="{FF2B5EF4-FFF2-40B4-BE49-F238E27FC236}">
                <a16:creationId xmlns:a16="http://schemas.microsoft.com/office/drawing/2014/main" id="{DCF7D1B5-3477-499F-ACC5-2C8B07F4E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2385" y="0"/>
            <a:ext cx="3218914"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5FE4C3-E9F0-A000-43BB-6AC0C869B6F2}"/>
              </a:ext>
            </a:extLst>
          </p:cNvPr>
          <p:cNvSpPr>
            <a:spLocks noGrp="1"/>
          </p:cNvSpPr>
          <p:nvPr>
            <p:ph type="title"/>
          </p:nvPr>
        </p:nvSpPr>
        <p:spPr>
          <a:xfrm>
            <a:off x="992206" y="1608667"/>
            <a:ext cx="2823275" cy="4501127"/>
          </a:xfrm>
        </p:spPr>
        <p:txBody>
          <a:bodyPr vert="horz" lIns="91440" tIns="45720" rIns="91440" bIns="45720" rtlCol="0" anchor="t">
            <a:normAutofit/>
          </a:bodyPr>
          <a:lstStyle/>
          <a:p>
            <a:pPr algn="r"/>
            <a:r>
              <a:rPr lang="en-US" sz="3200" b="1" kern="1200">
                <a:solidFill>
                  <a:srgbClr val="FFFFFF"/>
                </a:solidFill>
                <a:effectLst/>
                <a:latin typeface="Bahnschrift SemiBold SemiConden" panose="020B0502040204020203" pitchFamily="34" charset="0"/>
              </a:rPr>
              <a:t>Clustering Analysis</a:t>
            </a:r>
            <a:r>
              <a:rPr lang="en-US" sz="3200" kern="1200">
                <a:solidFill>
                  <a:srgbClr val="FFFFFF"/>
                </a:solidFill>
                <a:effectLst/>
                <a:latin typeface="Bahnschrift SemiBold SemiConden" panose="020B0502040204020203" pitchFamily="34" charset="0"/>
              </a:rPr>
              <a:t>: Employed K-means </a:t>
            </a:r>
            <a:endParaRPr lang="en-US" sz="3200" kern="1200">
              <a:solidFill>
                <a:srgbClr val="FFFFFF"/>
              </a:solidFill>
              <a:latin typeface="Bahnschrift SemiBold SemiConden" panose="020B0502040204020203" pitchFamily="34" charset="0"/>
            </a:endParaRPr>
          </a:p>
        </p:txBody>
      </p:sp>
      <p:sp>
        <p:nvSpPr>
          <p:cNvPr id="3" name="Content Placeholder 2">
            <a:extLst>
              <a:ext uri="{FF2B5EF4-FFF2-40B4-BE49-F238E27FC236}">
                <a16:creationId xmlns:a16="http://schemas.microsoft.com/office/drawing/2014/main" id="{9CF2955C-2CDC-8F63-51D0-2CB076B6156F}"/>
              </a:ext>
            </a:extLst>
          </p:cNvPr>
          <p:cNvSpPr>
            <a:spLocks noGrp="1"/>
          </p:cNvSpPr>
          <p:nvPr>
            <p:ph idx="1"/>
          </p:nvPr>
        </p:nvSpPr>
        <p:spPr>
          <a:xfrm>
            <a:off x="4051299" y="201479"/>
            <a:ext cx="4238397" cy="6354304"/>
          </a:xfrm>
        </p:spPr>
        <p:txBody>
          <a:bodyPr vert="horz" lIns="91440" tIns="45720" rIns="91440" bIns="45720" rtlCol="0">
            <a:normAutofit/>
          </a:bodyPr>
          <a:lstStyle/>
          <a:p>
            <a:r>
              <a:rPr lang="en-US" sz="2400" b="1" i="1" u="sng" dirty="0">
                <a:latin typeface="Bahnschrift SemiBold SemiConden" panose="020B0502040204020203" pitchFamily="34" charset="0"/>
              </a:rPr>
              <a:t>&gt; # K-means Clustering</a:t>
            </a:r>
          </a:p>
          <a:p>
            <a:r>
              <a:rPr lang="en-US" sz="2400" i="1" dirty="0">
                <a:latin typeface="Bahnschrift SemiBold SemiConden" panose="020B0502040204020203" pitchFamily="34" charset="0"/>
              </a:rPr>
              <a:t>&gt; </a:t>
            </a:r>
            <a:r>
              <a:rPr lang="en-US" sz="2400" i="1" dirty="0" err="1">
                <a:latin typeface="Bahnschrift SemiBold SemiConden" panose="020B0502040204020203" pitchFamily="34" charset="0"/>
              </a:rPr>
              <a:t>set.seed</a:t>
            </a:r>
            <a:r>
              <a:rPr lang="en-US" sz="2400" i="1" dirty="0">
                <a:latin typeface="Bahnschrift SemiBold SemiConden" panose="020B0502040204020203" pitchFamily="34" charset="0"/>
              </a:rPr>
              <a:t>(123)</a:t>
            </a:r>
          </a:p>
          <a:p>
            <a:r>
              <a:rPr lang="en-US" sz="2400" i="1" dirty="0">
                <a:latin typeface="Bahnschrift SemiBold SemiConden" panose="020B0502040204020203" pitchFamily="34" charset="0"/>
              </a:rPr>
              <a:t>&gt; </a:t>
            </a:r>
            <a:r>
              <a:rPr lang="en-US" sz="2400" i="1" dirty="0" err="1">
                <a:latin typeface="Bahnschrift SemiBold SemiConden" panose="020B0502040204020203" pitchFamily="34" charset="0"/>
              </a:rPr>
              <a:t>kmeans_result</a:t>
            </a:r>
            <a:r>
              <a:rPr lang="en-US" sz="2400" i="1" dirty="0">
                <a:latin typeface="Bahnschrift SemiBold SemiConden" panose="020B0502040204020203" pitchFamily="34" charset="0"/>
              </a:rPr>
              <a:t> &lt;- </a:t>
            </a:r>
            <a:r>
              <a:rPr lang="en-US" sz="2400" i="1" dirty="0" err="1">
                <a:latin typeface="Bahnschrift SemiBold SemiConden" panose="020B0502040204020203" pitchFamily="34" charset="0"/>
              </a:rPr>
              <a:t>kmeans</a:t>
            </a:r>
            <a:r>
              <a:rPr lang="en-US" sz="2400" i="1" dirty="0">
                <a:latin typeface="Bahnschrift SemiBold SemiConden" panose="020B0502040204020203" pitchFamily="34" charset="0"/>
              </a:rPr>
              <a:t>(</a:t>
            </a:r>
            <a:r>
              <a:rPr lang="en-US" sz="2400" i="1" dirty="0" err="1">
                <a:latin typeface="Bahnschrift SemiBold SemiConden" panose="020B0502040204020203" pitchFamily="34" charset="0"/>
              </a:rPr>
              <a:t>clustering_data</a:t>
            </a:r>
            <a:r>
              <a:rPr lang="en-US" sz="2400" i="1" dirty="0">
                <a:latin typeface="Bahnschrift SemiBold SemiConden" panose="020B0502040204020203" pitchFamily="34" charset="0"/>
              </a:rPr>
              <a:t>, centers = 3)</a:t>
            </a:r>
          </a:p>
          <a:p>
            <a:r>
              <a:rPr lang="en-US" sz="2400" i="1" dirty="0">
                <a:latin typeface="Bahnschrift SemiBold SemiConden" panose="020B0502040204020203" pitchFamily="34" charset="0"/>
              </a:rPr>
              <a:t>&gt; print(</a:t>
            </a:r>
            <a:r>
              <a:rPr lang="en-US" sz="2400" i="1" dirty="0" err="1">
                <a:latin typeface="Bahnschrift SemiBold SemiConden" panose="020B0502040204020203" pitchFamily="34" charset="0"/>
              </a:rPr>
              <a:t>kmeans_result$centers</a:t>
            </a:r>
            <a:r>
              <a:rPr lang="en-US" sz="2400" i="1" dirty="0">
                <a:latin typeface="Bahnschrift SemiBold SemiConden" panose="020B0502040204020203" pitchFamily="34" charset="0"/>
              </a:rPr>
              <a:t>)</a:t>
            </a:r>
          </a:p>
          <a:p>
            <a:r>
              <a:rPr lang="en-US" sz="2400" i="1" dirty="0">
                <a:latin typeface="Bahnschrift SemiBold SemiConden" panose="020B0502040204020203" pitchFamily="34" charset="0"/>
              </a:rPr>
              <a:t>      rating </a:t>
            </a:r>
            <a:r>
              <a:rPr lang="en-US" sz="2400" i="1" dirty="0" err="1">
                <a:latin typeface="Bahnschrift SemiBold SemiConden" panose="020B0502040204020203" pitchFamily="34" charset="0"/>
              </a:rPr>
              <a:t>discounted_price</a:t>
            </a:r>
            <a:endParaRPr lang="en-US" sz="2400" i="1" dirty="0">
              <a:latin typeface="Bahnschrift SemiBold SemiConden" panose="020B0502040204020203" pitchFamily="34" charset="0"/>
            </a:endParaRPr>
          </a:p>
          <a:p>
            <a:r>
              <a:rPr lang="en-US" sz="2400" dirty="0">
                <a:solidFill>
                  <a:schemeClr val="accent4">
                    <a:lumMod val="60000"/>
                    <a:lumOff val="40000"/>
                  </a:schemeClr>
                </a:solidFill>
                <a:latin typeface="Bahnschrift SemiBold SemiConden" panose="020B0502040204020203" pitchFamily="34" charset="0"/>
              </a:rPr>
              <a:t>1 -1.6936277       -0.2688002</a:t>
            </a:r>
          </a:p>
          <a:p>
            <a:r>
              <a:rPr lang="en-US" sz="2400" dirty="0">
                <a:solidFill>
                  <a:schemeClr val="accent4">
                    <a:lumMod val="60000"/>
                    <a:lumOff val="40000"/>
                  </a:schemeClr>
                </a:solidFill>
                <a:latin typeface="Bahnschrift SemiBold SemiConden" panose="020B0502040204020203" pitchFamily="34" charset="0"/>
              </a:rPr>
              <a:t>2  0.3385368        2.9836658</a:t>
            </a:r>
          </a:p>
          <a:p>
            <a:r>
              <a:rPr lang="en-US" sz="2400" dirty="0">
                <a:solidFill>
                  <a:schemeClr val="accent4">
                    <a:lumMod val="60000"/>
                    <a:lumOff val="40000"/>
                  </a:schemeClr>
                </a:solidFill>
                <a:latin typeface="Bahnschrift SemiBold SemiConden" panose="020B0502040204020203" pitchFamily="34" charset="0"/>
              </a:rPr>
              <a:t>3  0.3152794       -0.2283831</a:t>
            </a:r>
          </a:p>
          <a:p>
            <a:r>
              <a:rPr lang="en-US" sz="2400" i="1" u="sng" dirty="0">
                <a:latin typeface="Bahnschrift SemiBold SemiConden" panose="020B0502040204020203" pitchFamily="34" charset="0"/>
              </a:rPr>
              <a:t>&gt; print(</a:t>
            </a:r>
            <a:r>
              <a:rPr lang="en-US" sz="2400" i="1" u="sng" dirty="0" err="1">
                <a:latin typeface="Bahnschrift SemiBold SemiConden" panose="020B0502040204020203" pitchFamily="34" charset="0"/>
              </a:rPr>
              <a:t>kmeans_result$size</a:t>
            </a:r>
            <a:r>
              <a:rPr lang="en-US" sz="2400" i="1" u="sng" dirty="0">
                <a:latin typeface="Bahnschrift SemiBold SemiConden" panose="020B0502040204020203" pitchFamily="34" charset="0"/>
              </a:rPr>
              <a:t> )</a:t>
            </a:r>
            <a:endParaRPr lang="en-US" sz="2400" dirty="0">
              <a:latin typeface="Bahnschrift SemiBold SemiConden" panose="020B0502040204020203" pitchFamily="34" charset="0"/>
            </a:endParaRPr>
          </a:p>
          <a:p>
            <a:pPr marL="0" indent="0">
              <a:buNone/>
            </a:pPr>
            <a:r>
              <a:rPr lang="en-US" sz="2400" b="1" dirty="0">
                <a:solidFill>
                  <a:schemeClr val="accent4">
                    <a:lumMod val="60000"/>
                    <a:lumOff val="40000"/>
                  </a:schemeClr>
                </a:solidFill>
                <a:latin typeface="Bahnschrift SemiBold SemiConden" panose="020B0502040204020203" pitchFamily="34" charset="0"/>
              </a:rPr>
              <a:t>FIRST -231  </a:t>
            </a:r>
          </a:p>
          <a:p>
            <a:pPr marL="0" indent="0">
              <a:buNone/>
            </a:pPr>
            <a:r>
              <a:rPr lang="en-US" sz="2400" b="1" dirty="0">
                <a:solidFill>
                  <a:schemeClr val="accent4">
                    <a:lumMod val="60000"/>
                    <a:lumOff val="40000"/>
                  </a:schemeClr>
                </a:solidFill>
                <a:latin typeface="Bahnschrift SemiBold SemiConden" panose="020B0502040204020203" pitchFamily="34" charset="0"/>
              </a:rPr>
              <a:t>SECOND -107 </a:t>
            </a:r>
          </a:p>
          <a:p>
            <a:pPr marL="0" indent="0">
              <a:buNone/>
            </a:pPr>
            <a:r>
              <a:rPr lang="en-US" sz="2400" b="1" dirty="0">
                <a:solidFill>
                  <a:schemeClr val="accent4">
                    <a:lumMod val="60000"/>
                    <a:lumOff val="40000"/>
                  </a:schemeClr>
                </a:solidFill>
                <a:latin typeface="Bahnschrift SemiBold SemiConden" panose="020B0502040204020203" pitchFamily="34" charset="0"/>
              </a:rPr>
              <a:t>THIRD -1126</a:t>
            </a:r>
          </a:p>
          <a:p>
            <a:endParaRPr lang="en-US" sz="2400" dirty="0">
              <a:latin typeface="Bahnschrift SemiBold SemiConden" panose="020B0502040204020203" pitchFamily="34" charset="0"/>
            </a:endParaRPr>
          </a:p>
        </p:txBody>
      </p:sp>
      <p:sp>
        <p:nvSpPr>
          <p:cNvPr id="7" name="TextBox 6">
            <a:extLst>
              <a:ext uri="{FF2B5EF4-FFF2-40B4-BE49-F238E27FC236}">
                <a16:creationId xmlns:a16="http://schemas.microsoft.com/office/drawing/2014/main" id="{9A6E96E3-5562-DDC5-E3FA-D93F117D1E22}"/>
              </a:ext>
            </a:extLst>
          </p:cNvPr>
          <p:cNvSpPr txBox="1"/>
          <p:nvPr/>
        </p:nvSpPr>
        <p:spPr>
          <a:xfrm>
            <a:off x="8289696" y="1608667"/>
            <a:ext cx="3421957" cy="4501127"/>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0" i="0" dirty="0">
                <a:effectLst/>
                <a:latin typeface="Bahnschrift SemiBold SemiConden" panose="020B0502040204020203" pitchFamily="34" charset="0"/>
              </a:rPr>
              <a:t>K-means clustering used to segment data into 3 groups.</a:t>
            </a:r>
          </a:p>
          <a:p>
            <a:pPr indent="-228600">
              <a:lnSpc>
                <a:spcPct val="90000"/>
              </a:lnSpc>
              <a:spcAft>
                <a:spcPts val="600"/>
              </a:spcAft>
              <a:buFont typeface="Arial" panose="020B0604020202020204" pitchFamily="34" charset="0"/>
              <a:buChar char="•"/>
            </a:pPr>
            <a:r>
              <a:rPr lang="en-US" sz="2000" b="0" i="0" dirty="0">
                <a:effectLst/>
                <a:latin typeface="Bahnschrift SemiBold SemiConden" panose="020B0502040204020203" pitchFamily="34" charset="0"/>
              </a:rPr>
              <a:t>Cluster centers represent the average rating and discounted price for each group.</a:t>
            </a:r>
          </a:p>
          <a:p>
            <a:pPr indent="-228600">
              <a:lnSpc>
                <a:spcPct val="90000"/>
              </a:lnSpc>
              <a:spcAft>
                <a:spcPts val="600"/>
              </a:spcAft>
              <a:buFont typeface="Arial" panose="020B0604020202020204" pitchFamily="34" charset="0"/>
              <a:buChar char="•"/>
            </a:pPr>
            <a:r>
              <a:rPr lang="en-US" sz="2000" b="0" i="0" dirty="0">
                <a:effectLst/>
                <a:latin typeface="Bahnschrift SemiBold SemiConden" panose="020B0502040204020203" pitchFamily="34" charset="0"/>
              </a:rPr>
              <a:t>Size of each cluster indicates the number of data points it contains.</a:t>
            </a:r>
          </a:p>
        </p:txBody>
      </p:sp>
      <p:pic>
        <p:nvPicPr>
          <p:cNvPr id="6" name="Audio 5">
            <a:hlinkClick r:id="" action="ppaction://media"/>
            <a:extLst>
              <a:ext uri="{FF2B5EF4-FFF2-40B4-BE49-F238E27FC236}">
                <a16:creationId xmlns:a16="http://schemas.microsoft.com/office/drawing/2014/main" id="{FD0817C6-2A82-12FA-EC79-82650F69AA7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1195552"/>
      </p:ext>
    </p:extLst>
  </p:cSld>
  <p:clrMapOvr>
    <a:overrideClrMapping bg1="dk1" tx1="lt1" bg2="dk2" tx2="lt2" accent1="accent1" accent2="accent2" accent3="accent3" accent4="accent4" accent5="accent5" accent6="accent6" hlink="hlink" folHlink="folHlink"/>
  </p:clrMapOvr>
  <p:transition spd="slow" advTm="5408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2EBFA83-D4DB-4CA0-B229-9E44634D7F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B0DAC8FB-A162-44E3-A606-C855A03A5B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15" name="Rectangle 14">
            <a:extLst>
              <a:ext uri="{FF2B5EF4-FFF2-40B4-BE49-F238E27FC236}">
                <a16:creationId xmlns:a16="http://schemas.microsoft.com/office/drawing/2014/main" id="{21BDEC81-16A7-4451-B893-C1500008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26A515A1-4D80-430E-BE0A-71A290516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542" y="729175"/>
            <a:ext cx="11099352" cy="5399650"/>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 name="Title 1">
            <a:extLst>
              <a:ext uri="{FF2B5EF4-FFF2-40B4-BE49-F238E27FC236}">
                <a16:creationId xmlns:a16="http://schemas.microsoft.com/office/drawing/2014/main" id="{725AAD1C-AE0B-FF3C-9D64-B3E6963857F0}"/>
              </a:ext>
            </a:extLst>
          </p:cNvPr>
          <p:cNvSpPr>
            <a:spLocks noGrp="1"/>
          </p:cNvSpPr>
          <p:nvPr>
            <p:ph type="title"/>
          </p:nvPr>
        </p:nvSpPr>
        <p:spPr>
          <a:xfrm>
            <a:off x="6840495" y="905011"/>
            <a:ext cx="4589328" cy="1889135"/>
          </a:xfrm>
        </p:spPr>
        <p:txBody>
          <a:bodyPr anchor="b">
            <a:normAutofit/>
          </a:bodyPr>
          <a:lstStyle/>
          <a:p>
            <a:r>
              <a:rPr lang="en-US" sz="3000" kern="100" dirty="0">
                <a:effectLst/>
                <a:latin typeface="Bahnschrift SemiBold SemiConden" panose="020B0502040204020203" pitchFamily="34" charset="0"/>
                <a:ea typeface="Calibri" panose="020F0502020204030204" pitchFamily="34" charset="0"/>
                <a:cs typeface="Times New Roman" panose="02020603050405020304" pitchFamily="18" charset="0"/>
              </a:rPr>
              <a:t>Title: Optimal Cluster Count Determination via Silhouette Analysis</a:t>
            </a:r>
            <a:br>
              <a:rPr lang="en-US" sz="3000" kern="100" dirty="0">
                <a:effectLst/>
                <a:latin typeface="Bahnschrift SemiBold SemiConden" panose="020B0502040204020203" pitchFamily="34" charset="0"/>
                <a:ea typeface="Calibri" panose="020F0502020204030204" pitchFamily="34" charset="0"/>
                <a:cs typeface="Times New Roman" panose="02020603050405020304" pitchFamily="18" charset="0"/>
              </a:rPr>
            </a:br>
            <a:endParaRPr lang="en-US" sz="3000" dirty="0">
              <a:latin typeface="Bahnschrift SemiBold SemiConden" panose="020B0502040204020203" pitchFamily="34" charset="0"/>
            </a:endParaRPr>
          </a:p>
        </p:txBody>
      </p:sp>
      <p:pic>
        <p:nvPicPr>
          <p:cNvPr id="4" name="Picture 3" descr="A graph with a line and red dots&#10;&#10;Description automatically generated">
            <a:extLst>
              <a:ext uri="{FF2B5EF4-FFF2-40B4-BE49-F238E27FC236}">
                <a16:creationId xmlns:a16="http://schemas.microsoft.com/office/drawing/2014/main" id="{1FAAEC4A-9F2F-1287-97EF-14F8A8BDB04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bwMode="auto">
          <a:xfrm>
            <a:off x="833606" y="1258825"/>
            <a:ext cx="5468347" cy="4340347"/>
          </a:xfrm>
          <a:prstGeom prst="rect">
            <a:avLst/>
          </a:prstGeom>
          <a:ln w="228600" cap="sq" cmpd="thickThin">
            <a:solidFill>
              <a:srgbClr val="000000"/>
            </a:solidFill>
            <a:prstDash val="solid"/>
            <a:miter lim="800000"/>
          </a:ln>
          <a:effectLst>
            <a:innerShdw blurRad="76200">
              <a:srgbClr val="000000"/>
            </a:innerShdw>
          </a:effectLst>
        </p:spPr>
      </p:pic>
      <p:sp>
        <p:nvSpPr>
          <p:cNvPr id="3" name="Content Placeholder 2">
            <a:extLst>
              <a:ext uri="{FF2B5EF4-FFF2-40B4-BE49-F238E27FC236}">
                <a16:creationId xmlns:a16="http://schemas.microsoft.com/office/drawing/2014/main" id="{13F991A2-2C39-C941-7E40-D430469247BA}"/>
              </a:ext>
            </a:extLst>
          </p:cNvPr>
          <p:cNvSpPr>
            <a:spLocks noGrp="1"/>
          </p:cNvSpPr>
          <p:nvPr>
            <p:ph idx="1"/>
          </p:nvPr>
        </p:nvSpPr>
        <p:spPr>
          <a:xfrm>
            <a:off x="6840495" y="2965592"/>
            <a:ext cx="4589328" cy="2987397"/>
          </a:xfrm>
        </p:spPr>
        <p:txBody>
          <a:bodyPr>
            <a:normAutofit/>
          </a:bodyPr>
          <a:lstStyle/>
          <a:p>
            <a:pPr marR="0" indent="0">
              <a:spcBef>
                <a:spcPts val="0"/>
              </a:spcBef>
              <a:spcAft>
                <a:spcPts val="800"/>
              </a:spcAft>
              <a:buNone/>
            </a:pPr>
            <a:r>
              <a:rPr lang="en-US" sz="1700" kern="100" dirty="0">
                <a:effectLst/>
                <a:latin typeface="Bahnschrift SemiBold SemiConden" panose="020B0502040204020203" pitchFamily="34" charset="0"/>
                <a:ea typeface="Calibri" panose="020F0502020204030204" pitchFamily="34" charset="0"/>
                <a:cs typeface="Times New Roman" panose="02020603050405020304" pitchFamily="18" charset="0"/>
              </a:rPr>
              <a:t>Content:</a:t>
            </a:r>
          </a:p>
          <a:p>
            <a:pPr marL="342900" marR="0" lvl="0" indent="-342900">
              <a:spcBef>
                <a:spcPts val="0"/>
              </a:spcBef>
              <a:spcAft>
                <a:spcPts val="800"/>
              </a:spcAft>
              <a:buSzPts val="1000"/>
              <a:buFont typeface="Symbol" panose="05050102010706020507" pitchFamily="18" charset="2"/>
              <a:buChar char=""/>
              <a:tabLst>
                <a:tab pos="457200" algn="l"/>
              </a:tabLst>
            </a:pPr>
            <a:r>
              <a:rPr lang="en-US" sz="1700" kern="100" dirty="0">
                <a:effectLst/>
                <a:latin typeface="Bahnschrift SemiBold SemiConden" panose="020B0502040204020203" pitchFamily="34" charset="0"/>
                <a:ea typeface="Calibri" panose="020F0502020204030204" pitchFamily="34" charset="0"/>
                <a:cs typeface="Times New Roman" panose="02020603050405020304" pitchFamily="18" charset="0"/>
              </a:rPr>
              <a:t>The line chart displays average silhouette scores for k-means clustering when varying the number of clusters from 2 to 10.</a:t>
            </a:r>
          </a:p>
          <a:p>
            <a:pPr marL="342900" marR="0" lvl="0" indent="-342900">
              <a:spcBef>
                <a:spcPts val="0"/>
              </a:spcBef>
              <a:spcAft>
                <a:spcPts val="800"/>
              </a:spcAft>
              <a:buSzPts val="1000"/>
              <a:buFont typeface="Symbol" panose="05050102010706020507" pitchFamily="18" charset="2"/>
              <a:buChar char=""/>
              <a:tabLst>
                <a:tab pos="457200" algn="l"/>
              </a:tabLst>
            </a:pPr>
            <a:r>
              <a:rPr lang="en-US" sz="1700" kern="100" dirty="0">
                <a:effectLst/>
                <a:latin typeface="Bahnschrift SemiBold SemiConden" panose="020B0502040204020203" pitchFamily="34" charset="0"/>
                <a:ea typeface="Calibri" panose="020F0502020204030204" pitchFamily="34" charset="0"/>
                <a:cs typeface="Times New Roman" panose="02020603050405020304" pitchFamily="18" charset="0"/>
              </a:rPr>
              <a:t>A higher silhouette score indicates better-defined clusters.</a:t>
            </a:r>
          </a:p>
          <a:p>
            <a:pPr marL="342900" marR="0" lvl="0" indent="-342900">
              <a:spcBef>
                <a:spcPts val="0"/>
              </a:spcBef>
              <a:spcAft>
                <a:spcPts val="800"/>
              </a:spcAft>
              <a:buSzPts val="1000"/>
              <a:buFont typeface="Symbol" panose="05050102010706020507" pitchFamily="18" charset="2"/>
              <a:buChar char=""/>
              <a:tabLst>
                <a:tab pos="457200" algn="l"/>
              </a:tabLst>
            </a:pPr>
            <a:r>
              <a:rPr lang="en-US" sz="1700" kern="100" dirty="0">
                <a:effectLst/>
                <a:latin typeface="Bahnschrift SemiBold SemiConden" panose="020B0502040204020203" pitchFamily="34" charset="0"/>
                <a:ea typeface="Calibri" panose="020F0502020204030204" pitchFamily="34" charset="0"/>
                <a:cs typeface="Times New Roman" panose="02020603050405020304" pitchFamily="18" charset="0"/>
              </a:rPr>
              <a:t>The optimal number of clusters, as suggested by the highest silhouette score, appears to be 3.</a:t>
            </a:r>
          </a:p>
          <a:p>
            <a:pPr marL="342900" marR="0" lvl="0" indent="-342900">
              <a:spcBef>
                <a:spcPts val="0"/>
              </a:spcBef>
              <a:spcAft>
                <a:spcPts val="800"/>
              </a:spcAft>
              <a:buSzPts val="1000"/>
              <a:buFont typeface="Symbol" panose="05050102010706020507" pitchFamily="18" charset="2"/>
              <a:buChar char=""/>
              <a:tabLst>
                <a:tab pos="457200" algn="l"/>
              </a:tabLst>
            </a:pPr>
            <a:r>
              <a:rPr lang="en-US" sz="1700" kern="100" dirty="0">
                <a:effectLst/>
                <a:latin typeface="Bahnschrift SemiBold SemiConden" panose="020B0502040204020203" pitchFamily="34" charset="0"/>
                <a:ea typeface="Calibri" panose="020F0502020204030204" pitchFamily="34" charset="0"/>
                <a:cs typeface="Times New Roman" panose="02020603050405020304" pitchFamily="18" charset="0"/>
              </a:rPr>
              <a:t>This analysis assists in validating the cohesiveness of clustering in our dataset.</a:t>
            </a:r>
          </a:p>
          <a:p>
            <a:endParaRPr lang="en-US" sz="1700" dirty="0">
              <a:latin typeface="Bahnschrift SemiBold SemiConden" panose="020B0502040204020203" pitchFamily="34" charset="0"/>
            </a:endParaRPr>
          </a:p>
        </p:txBody>
      </p:sp>
      <p:pic>
        <p:nvPicPr>
          <p:cNvPr id="30" name="Audio 29">
            <a:hlinkClick r:id="" action="ppaction://media"/>
            <a:extLst>
              <a:ext uri="{FF2B5EF4-FFF2-40B4-BE49-F238E27FC236}">
                <a16:creationId xmlns:a16="http://schemas.microsoft.com/office/drawing/2014/main" id="{296137C9-E340-E291-FCAF-B4CE34A958C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53537550"/>
      </p:ext>
    </p:extLst>
  </p:cSld>
  <p:clrMapOvr>
    <a:masterClrMapping/>
  </p:clrMapOvr>
  <p:transition spd="slow" advTm="24151">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A6B319F-86FE-4754-878E-06F0804D8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32385"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3" name="Rectangle 12">
            <a:extLst>
              <a:ext uri="{FF2B5EF4-FFF2-40B4-BE49-F238E27FC236}">
                <a16:creationId xmlns:a16="http://schemas.microsoft.com/office/drawing/2014/main" id="{DCF7D1B5-3477-499F-ACC5-2C8B07F4E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2385" y="0"/>
            <a:ext cx="3218914"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77DD14-5361-9902-F94F-655000E44FF4}"/>
              </a:ext>
            </a:extLst>
          </p:cNvPr>
          <p:cNvSpPr>
            <a:spLocks noGrp="1"/>
          </p:cNvSpPr>
          <p:nvPr>
            <p:ph type="title"/>
          </p:nvPr>
        </p:nvSpPr>
        <p:spPr>
          <a:xfrm>
            <a:off x="923787" y="54187"/>
            <a:ext cx="3023373" cy="2186093"/>
          </a:xfrm>
        </p:spPr>
        <p:txBody>
          <a:bodyPr vert="horz" lIns="91440" tIns="45720" rIns="91440" bIns="45720" rtlCol="0" anchor="t">
            <a:normAutofit/>
          </a:bodyPr>
          <a:lstStyle/>
          <a:p>
            <a:pPr algn="r"/>
            <a:r>
              <a:rPr lang="en-US" sz="3200" kern="1200" dirty="0">
                <a:solidFill>
                  <a:srgbClr val="FFFFFF"/>
                </a:solidFill>
                <a:latin typeface="Bahnschrift SemiBold SemiConden" panose="020B0502040204020203" pitchFamily="34" charset="0"/>
              </a:rPr>
              <a:t>Gaussian finite mixture model fitted by EM algorithm </a:t>
            </a:r>
          </a:p>
        </p:txBody>
      </p:sp>
      <p:sp>
        <p:nvSpPr>
          <p:cNvPr id="6" name="TextBox 5">
            <a:extLst>
              <a:ext uri="{FF2B5EF4-FFF2-40B4-BE49-F238E27FC236}">
                <a16:creationId xmlns:a16="http://schemas.microsoft.com/office/drawing/2014/main" id="{428068C8-716F-DD4D-056A-D740AA25CA51}"/>
              </a:ext>
            </a:extLst>
          </p:cNvPr>
          <p:cNvSpPr txBox="1"/>
          <p:nvPr/>
        </p:nvSpPr>
        <p:spPr>
          <a:xfrm>
            <a:off x="4233383" y="174008"/>
            <a:ext cx="7814639" cy="1713653"/>
          </a:xfrm>
          <a:prstGeom prst="rect">
            <a:avLst/>
          </a:prstGeom>
        </p:spPr>
        <p:txBody>
          <a:bodyPr vert="horz" lIns="91440" tIns="45720" rIns="91440" bIns="45720" rtlCol="0">
            <a:normAutofit fontScale="92500" lnSpcReduction="20000"/>
          </a:bodyPr>
          <a:lstStyle/>
          <a:p>
            <a:pPr indent="-228600">
              <a:lnSpc>
                <a:spcPct val="90000"/>
              </a:lnSpc>
              <a:spcAft>
                <a:spcPts val="600"/>
              </a:spcAft>
              <a:buFont typeface="Arial" panose="020B0604020202020204" pitchFamily="34" charset="0"/>
              <a:buChar char="•"/>
            </a:pPr>
            <a:r>
              <a:rPr lang="en-US" sz="2000" b="0" i="0" dirty="0">
                <a:effectLst/>
                <a:latin typeface="Bahnschrift SemiBold SemiConden" panose="020B0502040204020203" pitchFamily="34" charset="0"/>
              </a:rPr>
              <a:t>Applied a complex clustering technique using the Gaussian Mixture Model.</a:t>
            </a:r>
          </a:p>
          <a:p>
            <a:pPr indent="-228600">
              <a:lnSpc>
                <a:spcPct val="90000"/>
              </a:lnSpc>
              <a:spcAft>
                <a:spcPts val="600"/>
              </a:spcAft>
              <a:buFont typeface="Arial" panose="020B0604020202020204" pitchFamily="34" charset="0"/>
              <a:buChar char="•"/>
            </a:pPr>
            <a:r>
              <a:rPr lang="en-US" sz="2000" b="0" i="0" dirty="0">
                <a:effectLst/>
                <a:latin typeface="Bahnschrift SemiBold SemiConden" panose="020B0502040204020203" pitchFamily="34" charset="0"/>
              </a:rPr>
              <a:t>Model identified 119 different groups within the data.</a:t>
            </a:r>
          </a:p>
          <a:p>
            <a:pPr indent="-228600">
              <a:lnSpc>
                <a:spcPct val="90000"/>
              </a:lnSpc>
              <a:spcAft>
                <a:spcPts val="600"/>
              </a:spcAft>
              <a:buFont typeface="Arial" panose="020B0604020202020204" pitchFamily="34" charset="0"/>
              <a:buChar char="•"/>
            </a:pPr>
            <a:r>
              <a:rPr lang="en-US" sz="2000" b="0" i="0" dirty="0">
                <a:effectLst/>
                <a:latin typeface="Bahnschrift SemiBold SemiConden" panose="020B0502040204020203" pitchFamily="34" charset="0"/>
              </a:rPr>
              <a:t>Optimization done through the EM algorithm to ensure precise grouping.</a:t>
            </a:r>
          </a:p>
          <a:p>
            <a:pPr indent="-228600">
              <a:lnSpc>
                <a:spcPct val="90000"/>
              </a:lnSpc>
              <a:spcAft>
                <a:spcPts val="600"/>
              </a:spcAft>
              <a:buFont typeface="Arial" panose="020B0604020202020204" pitchFamily="34" charset="0"/>
              <a:buChar char="•"/>
            </a:pPr>
            <a:r>
              <a:rPr lang="en-US" sz="2000" b="0" i="0" dirty="0">
                <a:effectLst/>
                <a:latin typeface="Bahnschrift SemiBold SemiConden" panose="020B0502040204020203" pitchFamily="34" charset="0"/>
              </a:rPr>
              <a:t>Log-likelihood and other statistics indicate the model's fit to the data.</a:t>
            </a:r>
          </a:p>
          <a:p>
            <a:pPr>
              <a:lnSpc>
                <a:spcPct val="90000"/>
              </a:lnSpc>
              <a:spcAft>
                <a:spcPts val="600"/>
              </a:spcAft>
            </a:pPr>
            <a:br>
              <a:rPr lang="en-US" sz="2000" dirty="0">
                <a:latin typeface="Bahnschrift SemiBold SemiConden" panose="020B0502040204020203" pitchFamily="34" charset="0"/>
              </a:rPr>
            </a:br>
            <a:endParaRPr lang="en-US" sz="2000" dirty="0">
              <a:latin typeface="Bahnschrift SemiBold SemiConden" panose="020B0502040204020203" pitchFamily="34" charset="0"/>
            </a:endParaRPr>
          </a:p>
        </p:txBody>
      </p:sp>
      <p:pic>
        <p:nvPicPr>
          <p:cNvPr id="12" name="Picture 11">
            <a:extLst>
              <a:ext uri="{FF2B5EF4-FFF2-40B4-BE49-F238E27FC236}">
                <a16:creationId xmlns:a16="http://schemas.microsoft.com/office/drawing/2014/main" id="{B72C57BF-DF71-4FC3-6B4A-DC3FA733CC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24377" y="1551054"/>
            <a:ext cx="6327143" cy="324995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6" name="Audio 15">
            <a:hlinkClick r:id="" action="ppaction://media"/>
            <a:extLst>
              <a:ext uri="{FF2B5EF4-FFF2-40B4-BE49-F238E27FC236}">
                <a16:creationId xmlns:a16="http://schemas.microsoft.com/office/drawing/2014/main" id="{52D9BAFD-C597-A026-A1E3-5EC5BE78E62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6850599"/>
      </p:ext>
    </p:extLst>
  </p:cSld>
  <p:clrMapOvr>
    <a:overrideClrMapping bg1="dk1" tx1="lt1" bg2="dk2" tx2="lt2" accent1="accent1" accent2="accent2" accent3="accent3" accent4="accent4" accent5="accent5" accent6="accent6" hlink="hlink" folHlink="folHlink"/>
  </p:clrMapOvr>
  <p:transition spd="med" advTm="43079">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B6C76E0E-A869-468C-8AB8-BE573739F8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5281552"/>
            <a:ext cx="12192000" cy="1576450"/>
          </a:xfrm>
          <a:prstGeom prst="rect">
            <a:avLst/>
          </a:prstGeom>
          <a:gradFill>
            <a:gsLst>
              <a:gs pos="0">
                <a:schemeClr val="accent1"/>
              </a:gs>
              <a:gs pos="10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C2980D51-170D-4D0F-B1DE-FA7299627D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8856" y="5281552"/>
            <a:ext cx="4063142" cy="1576447"/>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5B103BBE-1445-4DEC-B4D9-5C57296E5B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281552"/>
            <a:ext cx="12192000" cy="1576447"/>
          </a:xfrm>
          <a:prstGeom prst="rect">
            <a:avLst/>
          </a:prstGeom>
          <a:gradFill>
            <a:gsLst>
              <a:gs pos="39000">
                <a:schemeClr val="accent1">
                  <a:lumMod val="50000"/>
                  <a:alpha val="0"/>
                </a:schemeClr>
              </a:gs>
              <a:gs pos="100000">
                <a:srgbClr val="000000">
                  <a:alpha val="71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42C8DE6-A290-0423-F9BF-32A5394E9C71}"/>
              </a:ext>
            </a:extLst>
          </p:cNvPr>
          <p:cNvSpPr>
            <a:spLocks noGrp="1"/>
          </p:cNvSpPr>
          <p:nvPr>
            <p:ph type="title"/>
          </p:nvPr>
        </p:nvSpPr>
        <p:spPr>
          <a:xfrm>
            <a:off x="835863" y="5652097"/>
            <a:ext cx="10587314" cy="877729"/>
          </a:xfrm>
        </p:spPr>
        <p:txBody>
          <a:bodyPr anchor="ctr">
            <a:noAutofit/>
          </a:bodyPr>
          <a:lstStyle/>
          <a:p>
            <a:r>
              <a:rPr lang="en-US" sz="4000" kern="100" dirty="0">
                <a:solidFill>
                  <a:srgbClr val="FFFFFF"/>
                </a:solidFill>
                <a:effectLst/>
                <a:latin typeface="Bahnschrift SemiBold SemiConden" panose="020B0502040204020203" pitchFamily="34" charset="0"/>
                <a:ea typeface="Calibri" panose="020F0502020204030204" pitchFamily="34" charset="0"/>
                <a:cs typeface="Times New Roman" panose="02020603050405020304" pitchFamily="18" charset="0"/>
              </a:rPr>
              <a:t>"2D Scatter Plot of GMM Clusters"</a:t>
            </a:r>
            <a:endParaRPr lang="en-US" sz="4000" dirty="0">
              <a:solidFill>
                <a:srgbClr val="FFFFFF"/>
              </a:solidFill>
              <a:latin typeface="Bahnschrift SemiBold SemiConden" panose="020B0502040204020203" pitchFamily="34" charset="0"/>
            </a:endParaRPr>
          </a:p>
        </p:txBody>
      </p:sp>
      <p:sp>
        <p:nvSpPr>
          <p:cNvPr id="3" name="Content Placeholder 2">
            <a:extLst>
              <a:ext uri="{FF2B5EF4-FFF2-40B4-BE49-F238E27FC236}">
                <a16:creationId xmlns:a16="http://schemas.microsoft.com/office/drawing/2014/main" id="{177C2AC5-E652-0012-AC41-05C22DA8A7FD}"/>
              </a:ext>
            </a:extLst>
          </p:cNvPr>
          <p:cNvSpPr>
            <a:spLocks/>
          </p:cNvSpPr>
          <p:nvPr/>
        </p:nvSpPr>
        <p:spPr>
          <a:xfrm>
            <a:off x="118971" y="177825"/>
            <a:ext cx="3984467" cy="3251175"/>
          </a:xfrm>
          <a:prstGeom prst="rect">
            <a:avLst/>
          </a:prstGeom>
        </p:spPr>
        <p:txBody>
          <a:bodyPr>
            <a:normAutofit/>
          </a:bodyPr>
          <a:lstStyle/>
          <a:p>
            <a:pPr marL="257175" indent="-257175" defTabSz="685800">
              <a:lnSpc>
                <a:spcPct val="107000"/>
              </a:lnSpc>
              <a:spcAft>
                <a:spcPts val="600"/>
              </a:spcAft>
              <a:buSzPts val="1000"/>
              <a:buFont typeface="Symbol" panose="05050102010706020507" pitchFamily="18" charset="2"/>
              <a:buChar char=""/>
              <a:tabLst>
                <a:tab pos="342900" algn="l"/>
              </a:tabLst>
            </a:pPr>
            <a:r>
              <a:rPr lang="en-US" kern="100" dirty="0">
                <a:solidFill>
                  <a:schemeClr val="accent1">
                    <a:lumMod val="75000"/>
                  </a:schemeClr>
                </a:solidFill>
                <a:latin typeface="Bahnschrift SemiBold SemiConden" panose="020B0502040204020203" pitchFamily="34" charset="0"/>
                <a:cs typeface="Times New Roman" panose="02020603050405020304" pitchFamily="18" charset="0"/>
              </a:rPr>
              <a:t>Visualization of data clustered by Gaussian Mixture Model (GMM).</a:t>
            </a:r>
          </a:p>
          <a:p>
            <a:pPr marL="257175" indent="-257175" defTabSz="685800">
              <a:lnSpc>
                <a:spcPct val="107000"/>
              </a:lnSpc>
              <a:spcAft>
                <a:spcPts val="600"/>
              </a:spcAft>
              <a:buSzPts val="1000"/>
              <a:buFont typeface="Symbol" panose="05050102010706020507" pitchFamily="18" charset="2"/>
              <a:buChar char=""/>
              <a:tabLst>
                <a:tab pos="342900" algn="l"/>
              </a:tabLst>
            </a:pPr>
            <a:r>
              <a:rPr lang="en-US" kern="100" dirty="0">
                <a:solidFill>
                  <a:schemeClr val="accent1">
                    <a:lumMod val="75000"/>
                  </a:schemeClr>
                </a:solidFill>
                <a:latin typeface="Bahnschrift SemiBold SemiConden" panose="020B0502040204020203" pitchFamily="34" charset="0"/>
                <a:cs typeface="Times New Roman" panose="02020603050405020304" pitchFamily="18" charset="0"/>
              </a:rPr>
              <a:t>X-Axis: Scaled Rating</a:t>
            </a:r>
          </a:p>
          <a:p>
            <a:pPr marL="257175" indent="-257175" defTabSz="685800">
              <a:lnSpc>
                <a:spcPct val="107000"/>
              </a:lnSpc>
              <a:spcAft>
                <a:spcPts val="600"/>
              </a:spcAft>
              <a:buSzPts val="1000"/>
              <a:buFont typeface="Symbol" panose="05050102010706020507" pitchFamily="18" charset="2"/>
              <a:buChar char=""/>
              <a:tabLst>
                <a:tab pos="342900" algn="l"/>
              </a:tabLst>
            </a:pPr>
            <a:r>
              <a:rPr lang="en-US" kern="100" dirty="0">
                <a:solidFill>
                  <a:schemeClr val="accent1">
                    <a:lumMod val="75000"/>
                  </a:schemeClr>
                </a:solidFill>
                <a:latin typeface="Bahnschrift SemiBold SemiConden" panose="020B0502040204020203" pitchFamily="34" charset="0"/>
                <a:cs typeface="Times New Roman" panose="02020603050405020304" pitchFamily="18" charset="0"/>
              </a:rPr>
              <a:t>Y-Axis: Scaled Discounted Price</a:t>
            </a:r>
          </a:p>
          <a:p>
            <a:pPr marL="257175" indent="-257175" defTabSz="685800">
              <a:lnSpc>
                <a:spcPct val="107000"/>
              </a:lnSpc>
              <a:spcAft>
                <a:spcPts val="600"/>
              </a:spcAft>
              <a:buSzPts val="1000"/>
              <a:buFont typeface="Symbol" panose="05050102010706020507" pitchFamily="18" charset="2"/>
              <a:buChar char=""/>
              <a:tabLst>
                <a:tab pos="342900" algn="l"/>
              </a:tabLst>
            </a:pPr>
            <a:r>
              <a:rPr lang="en-US" kern="100" dirty="0">
                <a:solidFill>
                  <a:schemeClr val="accent1">
                    <a:lumMod val="75000"/>
                  </a:schemeClr>
                </a:solidFill>
                <a:latin typeface="Bahnschrift SemiBold SemiConden" panose="020B0502040204020203" pitchFamily="34" charset="0"/>
                <a:cs typeface="Times New Roman" panose="02020603050405020304" pitchFamily="18" charset="0"/>
              </a:rPr>
              <a:t>Each color represents a distinct cluster.</a:t>
            </a:r>
          </a:p>
          <a:p>
            <a:pPr marL="257175" indent="-257175" defTabSz="685800">
              <a:lnSpc>
                <a:spcPct val="107000"/>
              </a:lnSpc>
              <a:spcAft>
                <a:spcPts val="600"/>
              </a:spcAft>
              <a:buSzPts val="1000"/>
              <a:buFont typeface="Symbol" panose="05050102010706020507" pitchFamily="18" charset="2"/>
              <a:buChar char=""/>
              <a:tabLst>
                <a:tab pos="342900" algn="l"/>
              </a:tabLst>
            </a:pPr>
            <a:r>
              <a:rPr lang="en-US" kern="100" dirty="0">
                <a:solidFill>
                  <a:schemeClr val="accent1">
                    <a:lumMod val="75000"/>
                  </a:schemeClr>
                </a:solidFill>
                <a:latin typeface="Bahnschrift SemiBold SemiConden" panose="020B0502040204020203" pitchFamily="34" charset="0"/>
                <a:cs typeface="Times New Roman" panose="02020603050405020304" pitchFamily="18" charset="0"/>
              </a:rPr>
              <a:t>Purpose: To identify patterns and groupings not immediately apparent in raw data.</a:t>
            </a:r>
          </a:p>
          <a:p>
            <a:endParaRPr lang="en-US" sz="2800" dirty="0">
              <a:solidFill>
                <a:schemeClr val="accent1">
                  <a:lumMod val="75000"/>
                </a:schemeClr>
              </a:solidFill>
              <a:latin typeface="Bahnschrift SemiBold SemiConden" panose="020B0502040204020203" pitchFamily="34" charset="0"/>
            </a:endParaRPr>
          </a:p>
        </p:txBody>
      </p:sp>
      <p:pic>
        <p:nvPicPr>
          <p:cNvPr id="4" name="Picture 3">
            <a:extLst>
              <a:ext uri="{FF2B5EF4-FFF2-40B4-BE49-F238E27FC236}">
                <a16:creationId xmlns:a16="http://schemas.microsoft.com/office/drawing/2014/main" id="{52D6AC0B-ED23-E869-08E5-512C0BB17069}"/>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883613" y="105482"/>
            <a:ext cx="7045945" cy="5176066"/>
          </a:xfrm>
          <a:prstGeom prst="rect">
            <a:avLst/>
          </a:prstGeom>
          <a:ln>
            <a:noFill/>
          </a:ln>
          <a:effectLst>
            <a:outerShdw blurRad="190500" algn="tl" rotWithShape="0">
              <a:srgbClr val="000000">
                <a:alpha val="70000"/>
              </a:srgbClr>
            </a:outerShdw>
          </a:effectLst>
        </p:spPr>
      </p:pic>
      <p:sp>
        <p:nvSpPr>
          <p:cNvPr id="6" name="TextBox 5">
            <a:extLst>
              <a:ext uri="{FF2B5EF4-FFF2-40B4-BE49-F238E27FC236}">
                <a16:creationId xmlns:a16="http://schemas.microsoft.com/office/drawing/2014/main" id="{5888D67E-49E4-75B8-C572-A23E11F3DE64}"/>
              </a:ext>
            </a:extLst>
          </p:cNvPr>
          <p:cNvSpPr txBox="1"/>
          <p:nvPr/>
        </p:nvSpPr>
        <p:spPr>
          <a:xfrm>
            <a:off x="118971" y="3495842"/>
            <a:ext cx="4764642" cy="1600438"/>
          </a:xfrm>
          <a:prstGeom prst="rect">
            <a:avLst/>
          </a:prstGeom>
          <a:noFill/>
        </p:spPr>
        <p:txBody>
          <a:bodyPr wrap="square">
            <a:spAutoFit/>
          </a:bodyPr>
          <a:lstStyle/>
          <a:p>
            <a:pPr defTabSz="685800">
              <a:spcAft>
                <a:spcPts val="600"/>
              </a:spcAft>
            </a:pPr>
            <a:r>
              <a:rPr lang="en-US" sz="1400" kern="1200" dirty="0">
                <a:solidFill>
                  <a:schemeClr val="accent1">
                    <a:lumMod val="75000"/>
                  </a:schemeClr>
                </a:solidFill>
                <a:latin typeface="Bahnschrift SemiBold SemiConden" panose="020B0502040204020203" pitchFamily="34" charset="0"/>
              </a:rPr>
              <a:t>The chart you’re looking at maps out how we’ve grouped data using a tool called the Gaussian Mixture Model. Picture each dot as an item for sale, where its placement is determined by its rating and price after we've adjusted them to compare more easily. The colors separate the items into different groups. This helps us spot trends and patterns that we wouldn't see just by looking at the raw numbers.</a:t>
            </a:r>
            <a:endParaRPr lang="en-US" sz="2000" dirty="0">
              <a:solidFill>
                <a:schemeClr val="accent1">
                  <a:lumMod val="75000"/>
                </a:schemeClr>
              </a:solidFill>
              <a:latin typeface="Bahnschrift SemiBold SemiConden" panose="020B0502040204020203" pitchFamily="34" charset="0"/>
            </a:endParaRPr>
          </a:p>
        </p:txBody>
      </p:sp>
      <p:pic>
        <p:nvPicPr>
          <p:cNvPr id="18" name="Audio 17">
            <a:hlinkClick r:id="" action="ppaction://media"/>
            <a:extLst>
              <a:ext uri="{FF2B5EF4-FFF2-40B4-BE49-F238E27FC236}">
                <a16:creationId xmlns:a16="http://schemas.microsoft.com/office/drawing/2014/main" id="{B090641F-AAD7-CFF2-AD3E-77D6C2FDEFF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48216212"/>
      </p:ext>
    </p:extLst>
  </p:cSld>
  <p:clrMapOvr>
    <a:masterClrMapping/>
  </p:clrMapOvr>
  <mc:AlternateContent xmlns:mc="http://schemas.openxmlformats.org/markup-compatibility/2006" xmlns:p14="http://schemas.microsoft.com/office/powerpoint/2010/main">
    <mc:Choice Requires="p14">
      <p:transition spd="slow" p14:dur="2000" advTm="23966"/>
    </mc:Choice>
    <mc:Fallback xmlns="">
      <p:transition spd="slow" advTm="239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90C14A3-A012-F863-74C9-39F02745A8C1}"/>
              </a:ext>
            </a:extLst>
          </p:cNvPr>
          <p:cNvPicPr>
            <a:picLocks noChangeAspect="1"/>
          </p:cNvPicPr>
          <p:nvPr/>
        </p:nvPicPr>
        <p:blipFill rotWithShape="1">
          <a:blip r:embed="rId5">
            <a:alphaModFix amt="35000"/>
          </a:blip>
          <a:srcRect t="4205" b="11526"/>
          <a:stretch/>
        </p:blipFill>
        <p:spPr>
          <a:xfrm>
            <a:off x="20" y="10"/>
            <a:ext cx="12191980" cy="6857990"/>
          </a:xfrm>
          <a:prstGeom prst="rect">
            <a:avLst/>
          </a:prstGeom>
        </p:spPr>
      </p:pic>
      <p:sp>
        <p:nvSpPr>
          <p:cNvPr id="2" name="Title 1">
            <a:extLst>
              <a:ext uri="{FF2B5EF4-FFF2-40B4-BE49-F238E27FC236}">
                <a16:creationId xmlns:a16="http://schemas.microsoft.com/office/drawing/2014/main" id="{FA7C65E8-BDDE-9749-FBC5-B2F08C2A87D6}"/>
              </a:ext>
            </a:extLst>
          </p:cNvPr>
          <p:cNvSpPr>
            <a:spLocks noGrp="1"/>
          </p:cNvSpPr>
          <p:nvPr>
            <p:ph type="title"/>
          </p:nvPr>
        </p:nvSpPr>
        <p:spPr>
          <a:xfrm>
            <a:off x="838200" y="365125"/>
            <a:ext cx="10515600" cy="1325563"/>
          </a:xfrm>
        </p:spPr>
        <p:txBody>
          <a:bodyPr>
            <a:normAutofit/>
          </a:bodyPr>
          <a:lstStyle/>
          <a:p>
            <a:r>
              <a:rPr lang="en-US" sz="2800" b="1" i="0" dirty="0">
                <a:solidFill>
                  <a:srgbClr val="FFFFFF"/>
                </a:solidFill>
                <a:effectLst/>
                <a:latin typeface="Bahnschrift SemiBold SemiConden" panose="020B0502040204020203" pitchFamily="34" charset="0"/>
              </a:rPr>
              <a:t>6. Summary of Learning</a:t>
            </a:r>
            <a:br>
              <a:rPr lang="en-US" sz="2800" b="1" i="0" dirty="0">
                <a:solidFill>
                  <a:srgbClr val="FFFFFF"/>
                </a:solidFill>
                <a:effectLst/>
                <a:latin typeface="Bahnschrift SemiBold SemiConden" panose="020B0502040204020203" pitchFamily="34" charset="0"/>
              </a:rPr>
            </a:br>
            <a:br>
              <a:rPr lang="en-US" sz="2800" dirty="0">
                <a:solidFill>
                  <a:srgbClr val="FFFFFF"/>
                </a:solidFill>
                <a:latin typeface="Bahnschrift SemiBold SemiConden" panose="020B0502040204020203" pitchFamily="34" charset="0"/>
              </a:rPr>
            </a:br>
            <a:endParaRPr lang="en-US" sz="2800" dirty="0">
              <a:solidFill>
                <a:srgbClr val="FFFFFF"/>
              </a:solidFill>
              <a:latin typeface="Bahnschrift SemiBold SemiConden" panose="020B0502040204020203" pitchFamily="34" charset="0"/>
            </a:endParaRPr>
          </a:p>
        </p:txBody>
      </p:sp>
      <p:graphicFrame>
        <p:nvGraphicFramePr>
          <p:cNvPr id="5" name="Content Placeholder 2">
            <a:extLst>
              <a:ext uri="{FF2B5EF4-FFF2-40B4-BE49-F238E27FC236}">
                <a16:creationId xmlns:a16="http://schemas.microsoft.com/office/drawing/2014/main" id="{F085FD9B-0AC2-9776-1049-66DA36511836}"/>
              </a:ext>
            </a:extLst>
          </p:cNvPr>
          <p:cNvGraphicFramePr>
            <a:graphicFrameLocks noGrp="1"/>
          </p:cNvGraphicFramePr>
          <p:nvPr>
            <p:ph idx="1"/>
            <p:extLst>
              <p:ext uri="{D42A27DB-BD31-4B8C-83A1-F6EECF244321}">
                <p14:modId xmlns:p14="http://schemas.microsoft.com/office/powerpoint/2010/main" val="304191641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24" name="Audio 23">
            <a:hlinkClick r:id="" action="ppaction://media"/>
            <a:extLst>
              <a:ext uri="{FF2B5EF4-FFF2-40B4-BE49-F238E27FC236}">
                <a16:creationId xmlns:a16="http://schemas.microsoft.com/office/drawing/2014/main" id="{2E65C369-2E15-0983-8EE0-759FFFD7FF1B}"/>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219619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800" advTm="72512">
        <p:circle/>
      </p:transition>
    </mc:Choice>
    <mc:Fallback xmlns="">
      <p:transition spd="slow" advTm="72512">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1D3E96-8F65-7C89-E3AE-6493FFFCA40B}"/>
              </a:ext>
            </a:extLst>
          </p:cNvPr>
          <p:cNvPicPr>
            <a:picLocks noChangeAspect="1"/>
          </p:cNvPicPr>
          <p:nvPr/>
        </p:nvPicPr>
        <p:blipFill>
          <a:blip r:embed="rId5">
            <a:alphaModFix/>
            <a:extLst>
              <a:ext uri="{BEBA8EAE-BF5A-486C-A8C5-ECC9F3942E4B}">
                <a14:imgProps xmlns:a14="http://schemas.microsoft.com/office/drawing/2010/main">
                  <a14:imgLayer r:embed="rId6">
                    <a14:imgEffect>
                      <a14:artisticBlur/>
                    </a14:imgEffect>
                    <a14:imgEffect>
                      <a14:colorTemperature colorTemp="5300"/>
                    </a14:imgEffect>
                    <a14:imgEffect>
                      <a14:brightnessContrast bright="-40000" contrast="40000"/>
                    </a14:imgEffect>
                  </a14:imgLayer>
                </a14:imgProps>
              </a:ext>
            </a:extLst>
          </a:blip>
          <a:stretch>
            <a:fillRect/>
          </a:stretch>
        </p:blipFill>
        <p:spPr>
          <a:xfrm>
            <a:off x="0" y="0"/>
            <a:ext cx="12192000" cy="6858000"/>
          </a:xfrm>
          <a:prstGeom prst="rect">
            <a:avLst/>
          </a:prstGeom>
          <a:effectLst>
            <a:innerShdw blurRad="114300">
              <a:prstClr val="black"/>
            </a:innerShdw>
          </a:effectLst>
        </p:spPr>
      </p:pic>
      <p:sp>
        <p:nvSpPr>
          <p:cNvPr id="6" name="Rectangle: Rounded Corners 5">
            <a:extLst>
              <a:ext uri="{FF2B5EF4-FFF2-40B4-BE49-F238E27FC236}">
                <a16:creationId xmlns:a16="http://schemas.microsoft.com/office/drawing/2014/main" id="{F35CE4C7-0CE7-486E-7EE7-AEC77A3138ED}"/>
              </a:ext>
            </a:extLst>
          </p:cNvPr>
          <p:cNvSpPr/>
          <p:nvPr/>
        </p:nvSpPr>
        <p:spPr>
          <a:xfrm>
            <a:off x="6372726" y="486887"/>
            <a:ext cx="5621352" cy="6008915"/>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latin typeface="Bahnschrift SemiBold SemiConden" panose="020B0502040204020203" pitchFamily="34" charset="0"/>
            </a:endParaRPr>
          </a:p>
        </p:txBody>
      </p:sp>
      <p:sp>
        <p:nvSpPr>
          <p:cNvPr id="3" name="Content Placeholder 2">
            <a:extLst>
              <a:ext uri="{FF2B5EF4-FFF2-40B4-BE49-F238E27FC236}">
                <a16:creationId xmlns:a16="http://schemas.microsoft.com/office/drawing/2014/main" id="{3681A7DF-C3EC-9C30-C3BD-ECA2B4122F94}"/>
              </a:ext>
            </a:extLst>
          </p:cNvPr>
          <p:cNvSpPr>
            <a:spLocks noGrp="1"/>
          </p:cNvSpPr>
          <p:nvPr>
            <p:ph idx="1"/>
          </p:nvPr>
        </p:nvSpPr>
        <p:spPr>
          <a:xfrm>
            <a:off x="6704610" y="946851"/>
            <a:ext cx="4696326" cy="5263944"/>
          </a:xfrm>
        </p:spPr>
        <p:txBody>
          <a:bodyPr>
            <a:normAutofit fontScale="85000" lnSpcReduction="20000"/>
          </a:bodyPr>
          <a:lstStyle/>
          <a:p>
            <a:pPr marL="0" indent="0" algn="l">
              <a:buNone/>
            </a:pPr>
            <a:r>
              <a:rPr lang="en-US" b="1" i="0" u="sng" dirty="0">
                <a:solidFill>
                  <a:schemeClr val="bg1">
                    <a:lumMod val="95000"/>
                  </a:schemeClr>
                </a:solidFill>
                <a:effectLst/>
                <a:latin typeface="Bahnschrift SemiBold SemiConden" panose="020B0502040204020203" pitchFamily="34" charset="0"/>
              </a:rPr>
              <a:t>   2. Introduction</a:t>
            </a:r>
            <a:endParaRPr lang="en-US" b="1" u="sng" dirty="0">
              <a:solidFill>
                <a:schemeClr val="bg1">
                  <a:lumMod val="95000"/>
                </a:schemeClr>
              </a:solidFill>
              <a:latin typeface="Bahnschrift SemiBold SemiConden" panose="020B0502040204020203" pitchFamily="34" charset="0"/>
            </a:endParaRPr>
          </a:p>
          <a:p>
            <a:pPr algn="l"/>
            <a:r>
              <a:rPr lang="en-US" sz="2600" b="0" i="0" dirty="0">
                <a:solidFill>
                  <a:schemeClr val="bg1">
                    <a:lumMod val="95000"/>
                  </a:schemeClr>
                </a:solidFill>
                <a:effectLst/>
                <a:latin typeface="Bahnschrift SemiBold SemiConden" panose="020B0502040204020203" pitchFamily="34" charset="0"/>
              </a:rPr>
              <a:t>The online retail market is a compendium of consumer preferences, pricing strategies, and competitive positioning. Our study focuses on Amazon, a leading e-commerce platform, to discern patterns in product pricing and customer ratings. By examining a substantial dataset of product listings, we aim to answer how prices correlate with customer satisfaction and how products can be effectively segmented by their features and consumer perception. This report elucidates our research methodology, the significance of our project in understanding e-commerce dynamics, and the structure of our analysis, which encompasses data collection, exploratory analysis, modeling, and interpretation of results.</a:t>
            </a:r>
          </a:p>
          <a:p>
            <a:endParaRPr lang="en-US" sz="2400" dirty="0">
              <a:solidFill>
                <a:schemeClr val="bg1">
                  <a:lumMod val="95000"/>
                </a:schemeClr>
              </a:solidFill>
              <a:latin typeface="Bahnschrift SemiBold SemiConden" panose="020B0502040204020203" pitchFamily="34" charset="0"/>
            </a:endParaRPr>
          </a:p>
        </p:txBody>
      </p:sp>
      <p:sp>
        <p:nvSpPr>
          <p:cNvPr id="11" name="Rectangle: Rounded Corners 10">
            <a:extLst>
              <a:ext uri="{FF2B5EF4-FFF2-40B4-BE49-F238E27FC236}">
                <a16:creationId xmlns:a16="http://schemas.microsoft.com/office/drawing/2014/main" id="{DF630079-D841-1D66-9EB1-414181B8CB66}"/>
              </a:ext>
            </a:extLst>
          </p:cNvPr>
          <p:cNvSpPr/>
          <p:nvPr/>
        </p:nvSpPr>
        <p:spPr>
          <a:xfrm>
            <a:off x="138363" y="4648200"/>
            <a:ext cx="5902479" cy="1562595"/>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2C822CE-0F39-C620-7F3F-B39349EDD3B3}"/>
              </a:ext>
            </a:extLst>
          </p:cNvPr>
          <p:cNvSpPr txBox="1"/>
          <p:nvPr/>
        </p:nvSpPr>
        <p:spPr>
          <a:xfrm>
            <a:off x="197922" y="4752886"/>
            <a:ext cx="6096000" cy="1200329"/>
          </a:xfrm>
          <a:prstGeom prst="rect">
            <a:avLst/>
          </a:prstGeom>
          <a:noFill/>
        </p:spPr>
        <p:txBody>
          <a:bodyPr wrap="square">
            <a:spAutoFit/>
          </a:bodyPr>
          <a:lstStyle/>
          <a:p>
            <a:r>
              <a:rPr lang="en-US" b="1" i="0" dirty="0">
                <a:solidFill>
                  <a:schemeClr val="bg1"/>
                </a:solidFill>
                <a:effectLst/>
                <a:latin typeface="Söhne"/>
              </a:rPr>
              <a:t>KARKAVELRAJA J. (Updated a Year Ago). Amazon Sales Dataset, Version 1.0. Retrieved [Date Retrieved] from </a:t>
            </a:r>
            <a:r>
              <a:rPr lang="en-US" b="1" i="0" u="none" strike="noStrike" dirty="0">
                <a:solidFill>
                  <a:schemeClr val="bg1"/>
                </a:solidFill>
                <a:effectLst/>
                <a:latin typeface="Söhne"/>
                <a:hlinkClick r:id="rId7">
                  <a:extLst>
                    <a:ext uri="{A12FA001-AC4F-418D-AE19-62706E023703}">
                      <ahyp:hlinkClr xmlns:ahyp="http://schemas.microsoft.com/office/drawing/2018/hyperlinkcolor" val="tx"/>
                    </a:ext>
                  </a:extLst>
                </a:hlinkClick>
              </a:rPr>
              <a:t>https://www.kaggle.com/datasets/karkavelrajaj/amazon-sales-dataset</a:t>
            </a:r>
            <a:r>
              <a:rPr lang="en-US" b="1" i="0" dirty="0">
                <a:solidFill>
                  <a:schemeClr val="bg1"/>
                </a:solidFill>
                <a:effectLst/>
                <a:latin typeface="Söhne"/>
              </a:rPr>
              <a:t>.</a:t>
            </a:r>
            <a:endParaRPr lang="en-US" b="1" dirty="0">
              <a:solidFill>
                <a:schemeClr val="bg1"/>
              </a:solidFill>
            </a:endParaRPr>
          </a:p>
        </p:txBody>
      </p:sp>
      <p:sp>
        <p:nvSpPr>
          <p:cNvPr id="15" name="Rectangle: Rounded Corners 14">
            <a:extLst>
              <a:ext uri="{FF2B5EF4-FFF2-40B4-BE49-F238E27FC236}">
                <a16:creationId xmlns:a16="http://schemas.microsoft.com/office/drawing/2014/main" id="{C705DB1E-7A8C-3E19-170B-7317F84EF872}"/>
              </a:ext>
            </a:extLst>
          </p:cNvPr>
          <p:cNvSpPr/>
          <p:nvPr/>
        </p:nvSpPr>
        <p:spPr>
          <a:xfrm>
            <a:off x="138363" y="1028700"/>
            <a:ext cx="6096000" cy="2428963"/>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B2EB1BB-B71F-3A03-6A8D-ABFE9216232A}"/>
              </a:ext>
            </a:extLst>
          </p:cNvPr>
          <p:cNvSpPr txBox="1"/>
          <p:nvPr/>
        </p:nvSpPr>
        <p:spPr>
          <a:xfrm>
            <a:off x="256931" y="1149339"/>
            <a:ext cx="5783911" cy="2308324"/>
          </a:xfrm>
          <a:prstGeom prst="rect">
            <a:avLst/>
          </a:prstGeom>
          <a:noFill/>
        </p:spPr>
        <p:txBody>
          <a:bodyPr wrap="square">
            <a:spAutoFit/>
          </a:bodyPr>
          <a:lstStyle/>
          <a:p>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product_id</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product_name</a:t>
            </a:r>
            <a:r>
              <a:rPr lang="en-US" dirty="0">
                <a:solidFill>
                  <a:schemeClr val="bg1"/>
                </a:solidFill>
                <a:latin typeface="Bahnschrift SemiBold SemiConden" panose="020B0502040204020203" pitchFamily="34" charset="0"/>
              </a:rPr>
              <a:t>"         "category"             "</a:t>
            </a:r>
            <a:r>
              <a:rPr lang="en-US" dirty="0" err="1">
                <a:solidFill>
                  <a:schemeClr val="bg1"/>
                </a:solidFill>
                <a:latin typeface="Bahnschrift SemiBold SemiConden" panose="020B0502040204020203" pitchFamily="34" charset="0"/>
              </a:rPr>
              <a:t>discounted_price</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actual_price</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discount_percentage</a:t>
            </a:r>
            <a:r>
              <a:rPr lang="en-US" dirty="0">
                <a:solidFill>
                  <a:schemeClr val="bg1"/>
                </a:solidFill>
                <a:latin typeface="Bahnschrift SemiBold SemiConden" panose="020B0502040204020203" pitchFamily="34" charset="0"/>
              </a:rPr>
              <a:t>"  "rating"              </a:t>
            </a:r>
          </a:p>
          <a:p>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rating_count</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about_product</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user_id</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user_name</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review_id</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review_title</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review_content</a:t>
            </a:r>
            <a:r>
              <a:rPr lang="en-US" dirty="0">
                <a:solidFill>
                  <a:schemeClr val="bg1"/>
                </a:solidFill>
                <a:latin typeface="Bahnschrift SemiBold SemiConden" panose="020B0502040204020203" pitchFamily="34" charset="0"/>
              </a:rPr>
              <a:t>"      </a:t>
            </a:r>
          </a:p>
          <a:p>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img_link</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product_link</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discounted_price_log</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category_split</a:t>
            </a:r>
            <a:r>
              <a:rPr lang="en-US" dirty="0">
                <a:solidFill>
                  <a:schemeClr val="bg1"/>
                </a:solidFill>
                <a:latin typeface="Bahnschrift SemiBold SemiConden" panose="020B0502040204020203" pitchFamily="34" charset="0"/>
              </a:rPr>
              <a:t>"       "</a:t>
            </a:r>
            <a:r>
              <a:rPr lang="en-US" dirty="0" err="1">
                <a:solidFill>
                  <a:schemeClr val="bg1"/>
                </a:solidFill>
                <a:latin typeface="Bahnschrift SemiBold SemiConden" panose="020B0502040204020203" pitchFamily="34" charset="0"/>
              </a:rPr>
              <a:t>category_main</a:t>
            </a:r>
            <a:r>
              <a:rPr lang="en-US" dirty="0">
                <a:solidFill>
                  <a:schemeClr val="bg1"/>
                </a:solidFill>
                <a:latin typeface="Bahnschrift SemiBold SemiConden" panose="020B0502040204020203" pitchFamily="34" charset="0"/>
              </a:rPr>
              <a:t>"</a:t>
            </a:r>
          </a:p>
        </p:txBody>
      </p:sp>
      <p:pic>
        <p:nvPicPr>
          <p:cNvPr id="23" name="Audio 22">
            <a:hlinkClick r:id="" action="ppaction://media"/>
            <a:extLst>
              <a:ext uri="{FF2B5EF4-FFF2-40B4-BE49-F238E27FC236}">
                <a16:creationId xmlns:a16="http://schemas.microsoft.com/office/drawing/2014/main" id="{06B9009A-DD7F-679D-E5AC-8F7430F0FE65}"/>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00213012"/>
      </p:ext>
    </p:extLst>
  </p:cSld>
  <p:clrMapOvr>
    <a:masterClrMapping/>
  </p:clrMapOvr>
  <p:transition spd="slow" advTm="5234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DA912F-38BC-17D0-C83D-D2983AE95461}"/>
              </a:ext>
            </a:extLst>
          </p:cNvPr>
          <p:cNvSpPr>
            <a:spLocks noGrp="1"/>
          </p:cNvSpPr>
          <p:nvPr>
            <p:ph type="title"/>
          </p:nvPr>
        </p:nvSpPr>
        <p:spPr>
          <a:xfrm>
            <a:off x="466722" y="586855"/>
            <a:ext cx="3201366" cy="3387497"/>
          </a:xfrm>
        </p:spPr>
        <p:txBody>
          <a:bodyPr anchor="b">
            <a:normAutofit/>
          </a:bodyPr>
          <a:lstStyle/>
          <a:p>
            <a:pPr algn="r">
              <a:spcBef>
                <a:spcPts val="0"/>
              </a:spcBef>
              <a:spcAft>
                <a:spcPts val="0"/>
              </a:spcAft>
            </a:pPr>
            <a:br>
              <a:rPr lang="en-US" sz="2800" b="1" dirty="0">
                <a:solidFill>
                  <a:srgbClr val="FFFFFF"/>
                </a:solidFill>
                <a:effectLst/>
                <a:latin typeface="Bahnschrift SemiBold SemiConden" panose="020B0502040204020203" pitchFamily="34" charset="0"/>
              </a:rPr>
            </a:br>
            <a:r>
              <a:rPr lang="en-US" sz="2800" b="1" kern="100" dirty="0">
                <a:solidFill>
                  <a:srgbClr val="FFFFFF"/>
                </a:solidFill>
                <a:effectLst/>
                <a:latin typeface="Bahnschrift SemiBold SemiConden" panose="020B0502040204020203" pitchFamily="34" charset="0"/>
                <a:ea typeface="Calibri" panose="020F0502020204030204" pitchFamily="34" charset="0"/>
                <a:cs typeface="Times New Roman" panose="02020603050405020304" pitchFamily="18" charset="0"/>
              </a:rPr>
              <a:t>Price Distribution: A histogram of log-transformed prices indicated a skewed distribution, common in retail settings.</a:t>
            </a:r>
            <a:br>
              <a:rPr lang="en-US" sz="2800" b="1" kern="100" dirty="0">
                <a:solidFill>
                  <a:srgbClr val="FFFFFF"/>
                </a:solidFill>
                <a:effectLst/>
                <a:latin typeface="Bahnschrift SemiBold SemiConden" panose="020B0502040204020203" pitchFamily="34" charset="0"/>
                <a:ea typeface="Calibri" panose="020F0502020204030204" pitchFamily="34" charset="0"/>
                <a:cs typeface="Times New Roman" panose="02020603050405020304" pitchFamily="18" charset="0"/>
              </a:rPr>
            </a:br>
            <a:endParaRPr lang="en-US" sz="2800" b="1" dirty="0">
              <a:solidFill>
                <a:srgbClr val="FFFFFF"/>
              </a:solidFill>
              <a:latin typeface="Bahnschrift SemiBold SemiConden" panose="020B0502040204020203" pitchFamily="34" charset="0"/>
            </a:endParaRPr>
          </a:p>
        </p:txBody>
      </p:sp>
      <p:sp>
        <p:nvSpPr>
          <p:cNvPr id="3" name="Content Placeholder 2">
            <a:extLst>
              <a:ext uri="{FF2B5EF4-FFF2-40B4-BE49-F238E27FC236}">
                <a16:creationId xmlns:a16="http://schemas.microsoft.com/office/drawing/2014/main" id="{33B851B9-E92F-5845-3DA6-53D10965DD58}"/>
              </a:ext>
            </a:extLst>
          </p:cNvPr>
          <p:cNvSpPr>
            <a:spLocks noGrp="1"/>
          </p:cNvSpPr>
          <p:nvPr>
            <p:ph idx="1"/>
          </p:nvPr>
        </p:nvSpPr>
        <p:spPr>
          <a:xfrm>
            <a:off x="4581727" y="649480"/>
            <a:ext cx="3025303" cy="5546047"/>
          </a:xfrm>
        </p:spPr>
        <p:txBody>
          <a:bodyPr anchor="ctr">
            <a:normAutofit/>
          </a:bodyPr>
          <a:lstStyle/>
          <a:p>
            <a:r>
              <a:rPr lang="en-US" sz="1700" kern="100" dirty="0">
                <a:solidFill>
                  <a:srgbClr val="0070C0"/>
                </a:solidFill>
                <a:effectLst/>
                <a:latin typeface="Bahnschrift SemiBold SemiConden" panose="020B0502040204020203" pitchFamily="34" charset="0"/>
                <a:ea typeface="Calibri" panose="020F0502020204030204" pitchFamily="34" charset="0"/>
                <a:cs typeface="Times New Roman" panose="02020603050405020304" pitchFamily="18" charset="0"/>
              </a:rPr>
              <a:t>"This histogram displays the distribution of log-transformed discounted prices for a range of products. Log transformation is applied to normalize the data and reveal the underlying trends more clearly. The chart shows multiple peaks, indicating that products cluster around certain price points. The majority of products have their prices in the mid-range, as shown by the taller bars, with fewer products at the higher price end. This suggests a diverse assortment of product pricing within the dataset."</a:t>
            </a:r>
          </a:p>
          <a:p>
            <a:endParaRPr lang="en-US" sz="1700" dirty="0">
              <a:solidFill>
                <a:srgbClr val="0070C0"/>
              </a:solidFill>
              <a:latin typeface="Bahnschrift SemiBold SemiConden" panose="020B0502040204020203" pitchFamily="34" charset="0"/>
            </a:endParaRPr>
          </a:p>
        </p:txBody>
      </p:sp>
      <p:pic>
        <p:nvPicPr>
          <p:cNvPr id="6" name="Picture 5" descr="A graph of blue bars&#10;&#10;Description automatically generated">
            <a:extLst>
              <a:ext uri="{FF2B5EF4-FFF2-40B4-BE49-F238E27FC236}">
                <a16:creationId xmlns:a16="http://schemas.microsoft.com/office/drawing/2014/main" id="{8753E615-2C63-0E99-BB79-BFBD35590FB0}"/>
              </a:ext>
            </a:extLst>
          </p:cNvPr>
          <p:cNvPicPr>
            <a:picLocks noChangeAspect="1"/>
          </p:cNvPicPr>
          <p:nvPr/>
        </p:nvPicPr>
        <p:blipFill rotWithShape="1">
          <a:blip r:embed="rId5"/>
          <a:srcRect l="17763" r="27880" b="-1"/>
          <a:stretch/>
        </p:blipFill>
        <p:spPr>
          <a:xfrm>
            <a:off x="8109502" y="1555759"/>
            <a:ext cx="3615776" cy="3758360"/>
          </a:xfrm>
          <a:prstGeom prst="rect">
            <a:avLst/>
          </a:prstGeom>
          <a:ln>
            <a:noFill/>
          </a:ln>
          <a:effectLst>
            <a:outerShdw blurRad="292100" dist="139700" dir="2700000" algn="tl" rotWithShape="0">
              <a:srgbClr val="333333">
                <a:alpha val="65000"/>
              </a:srgbClr>
            </a:outerShdw>
          </a:effectLst>
        </p:spPr>
      </p:pic>
      <p:pic>
        <p:nvPicPr>
          <p:cNvPr id="14" name="Audio 13">
            <a:hlinkClick r:id="" action="ppaction://media"/>
            <a:extLst>
              <a:ext uri="{FF2B5EF4-FFF2-40B4-BE49-F238E27FC236}">
                <a16:creationId xmlns:a16="http://schemas.microsoft.com/office/drawing/2014/main" id="{B4B97BAD-9F50-006C-D96B-1278B718132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56823931"/>
      </p:ext>
    </p:extLst>
  </p:cSld>
  <p:clrMapOvr>
    <a:masterClrMapping/>
  </p:clrMapOvr>
  <p:transition spd="slow" advTm="26495">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8B1F3C-C021-DEFF-6CE6-35B8C4283D9B}"/>
              </a:ext>
            </a:extLst>
          </p:cNvPr>
          <p:cNvSpPr>
            <a:spLocks noGrp="1"/>
          </p:cNvSpPr>
          <p:nvPr>
            <p:ph type="title"/>
          </p:nvPr>
        </p:nvSpPr>
        <p:spPr>
          <a:xfrm>
            <a:off x="5596502" y="706018"/>
            <a:ext cx="5754896" cy="1374242"/>
          </a:xfrm>
        </p:spPr>
        <p:txBody>
          <a:bodyPr anchor="b">
            <a:normAutofit fontScale="90000"/>
          </a:bodyPr>
          <a:lstStyle/>
          <a:p>
            <a:r>
              <a:rPr lang="en-US" sz="3200" dirty="0">
                <a:solidFill>
                  <a:srgbClr val="7030A0"/>
                </a:solidFill>
                <a:latin typeface="Bahnschrift SemiBold SemiConden" panose="020B0502040204020203" pitchFamily="34" charset="0"/>
              </a:rPr>
              <a:t>R</a:t>
            </a:r>
            <a:r>
              <a:rPr lang="en-US" sz="3200" b="0" i="0" dirty="0">
                <a:solidFill>
                  <a:srgbClr val="7030A0"/>
                </a:solidFill>
                <a:effectLst/>
                <a:latin typeface="Bahnschrift SemiBold SemiConden" panose="020B0502040204020203" pitchFamily="34" charset="0"/>
              </a:rPr>
              <a:t>elationship between product ratings and their discounted prices on Amazon</a:t>
            </a:r>
            <a:endParaRPr lang="en-US" sz="6600" dirty="0">
              <a:solidFill>
                <a:srgbClr val="7030A0"/>
              </a:solidFill>
              <a:latin typeface="Bahnschrift SemiBold SemiConden" panose="020B0502040204020203" pitchFamily="34" charset="0"/>
            </a:endParaRPr>
          </a:p>
        </p:txBody>
      </p:sp>
      <p:pic>
        <p:nvPicPr>
          <p:cNvPr id="4" name="Picture 3" descr="A graph with purple and blue dots&#10;&#10;Description automatically generated">
            <a:extLst>
              <a:ext uri="{FF2B5EF4-FFF2-40B4-BE49-F238E27FC236}">
                <a16:creationId xmlns:a16="http://schemas.microsoft.com/office/drawing/2014/main" id="{7BF7B335-6AC6-1377-8E22-6F25123EBD08}"/>
              </a:ext>
            </a:extLst>
          </p:cNvPr>
          <p:cNvPicPr>
            <a:picLocks noChangeAspect="1"/>
          </p:cNvPicPr>
          <p:nvPr/>
        </p:nvPicPr>
        <p:blipFill>
          <a:blip r:embed="rId5"/>
          <a:stretch>
            <a:fillRect/>
          </a:stretch>
        </p:blipFill>
        <p:spPr>
          <a:xfrm>
            <a:off x="1068130" y="1517330"/>
            <a:ext cx="3876165" cy="33916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Content Placeholder 2">
            <a:extLst>
              <a:ext uri="{FF2B5EF4-FFF2-40B4-BE49-F238E27FC236}">
                <a16:creationId xmlns:a16="http://schemas.microsoft.com/office/drawing/2014/main" id="{2CD25D35-6252-73C0-7B29-8096338AEAC1}"/>
              </a:ext>
            </a:extLst>
          </p:cNvPr>
          <p:cNvSpPr>
            <a:spLocks noGrp="1"/>
          </p:cNvSpPr>
          <p:nvPr>
            <p:ph idx="1"/>
          </p:nvPr>
        </p:nvSpPr>
        <p:spPr>
          <a:xfrm>
            <a:off x="5596502" y="2405894"/>
            <a:ext cx="5754896" cy="3197464"/>
          </a:xfrm>
        </p:spPr>
        <p:txBody>
          <a:bodyPr anchor="t">
            <a:normAutofit lnSpcReduction="10000"/>
          </a:bodyPr>
          <a:lstStyle/>
          <a:p>
            <a:r>
              <a:rPr lang="en-US" sz="1900" kern="100" dirty="0">
                <a:solidFill>
                  <a:srgbClr val="0070C0"/>
                </a:solidFill>
                <a:effectLst/>
                <a:latin typeface="Bahnschrift SemiBold SemiConden" panose="020B0502040204020203" pitchFamily="34" charset="0"/>
                <a:ea typeface="Calibri" panose="020F0502020204030204" pitchFamily="34" charset="0"/>
                <a:cs typeface="Times New Roman" panose="02020603050405020304" pitchFamily="18" charset="0"/>
              </a:rPr>
              <a:t>"Let's turn our attention to this scatter plot, which reveals the relationship between product ratings and discounted prices on Amazon. Notice the range of colors from blue to red, showing low to high prices respectively. The plot highlights that higher-rated products do not necessarily come with higher prices – a crucial insight for consumers seeking value. The trend line suggests only a weak correlation between price and quality, as defined by ratings. This information empowers us as buyers to make informed decisions, understanding that a higher price tag doesn't always correlate with better product quality."</a:t>
            </a:r>
          </a:p>
          <a:p>
            <a:endParaRPr lang="en-US" sz="1900" dirty="0">
              <a:solidFill>
                <a:srgbClr val="0070C0"/>
              </a:solidFill>
              <a:latin typeface="Bahnschrift SemiBold SemiConden" panose="020B0502040204020203" pitchFamily="34" charset="0"/>
            </a:endParaRPr>
          </a:p>
        </p:txBody>
      </p:sp>
      <p:sp>
        <p:nvSpPr>
          <p:cNvPr id="22" name="Rectangle 21">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a:extLst>
              <a:ext uri="{FF2B5EF4-FFF2-40B4-BE49-F238E27FC236}">
                <a16:creationId xmlns:a16="http://schemas.microsoft.com/office/drawing/2014/main" id="{9BB26384-9B99-55D7-D13A-DFA4B33A7CA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83289903"/>
      </p:ext>
    </p:extLst>
  </p:cSld>
  <p:clrMapOvr>
    <a:masterClrMapping/>
  </p:clrMapOvr>
  <p:transition spd="slow" advTm="4077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7BC271-454D-68D2-6965-C1D547DB86A5}"/>
              </a:ext>
            </a:extLst>
          </p:cNvPr>
          <p:cNvSpPr>
            <a:spLocks noGrp="1"/>
          </p:cNvSpPr>
          <p:nvPr>
            <p:ph type="title"/>
          </p:nvPr>
        </p:nvSpPr>
        <p:spPr>
          <a:xfrm>
            <a:off x="466722" y="586855"/>
            <a:ext cx="3201366" cy="3387497"/>
          </a:xfrm>
        </p:spPr>
        <p:txBody>
          <a:bodyPr anchor="b">
            <a:normAutofit/>
          </a:bodyPr>
          <a:lstStyle/>
          <a:p>
            <a:pPr algn="r">
              <a:spcBef>
                <a:spcPts val="0"/>
              </a:spcBef>
              <a:spcAft>
                <a:spcPts val="0"/>
              </a:spcAft>
            </a:pPr>
            <a:br>
              <a:rPr lang="en-US" sz="2800" dirty="0">
                <a:solidFill>
                  <a:srgbClr val="FFFFFF"/>
                </a:solidFill>
                <a:effectLst/>
                <a:latin typeface="Bahnschrift SemiBold SemiConden" panose="020B0502040204020203" pitchFamily="34" charset="0"/>
              </a:rPr>
            </a:br>
            <a:r>
              <a:rPr lang="en-US" sz="2800" b="1" kern="100" dirty="0">
                <a:solidFill>
                  <a:srgbClr val="FFFFFF"/>
                </a:solidFill>
                <a:effectLst/>
                <a:latin typeface="Bahnschrift SemiBold SemiConden" panose="020B0502040204020203" pitchFamily="34" charset="0"/>
                <a:ea typeface="Calibri" panose="020F0502020204030204" pitchFamily="34" charset="0"/>
                <a:cs typeface="Times New Roman" panose="02020603050405020304" pitchFamily="18" charset="0"/>
              </a:rPr>
              <a:t>Category Analysis</a:t>
            </a:r>
            <a:r>
              <a:rPr lang="en-US" sz="2800" kern="100" dirty="0">
                <a:solidFill>
                  <a:srgbClr val="FFFFFF"/>
                </a:solidFill>
                <a:effectLst/>
                <a:latin typeface="Bahnschrift SemiBold SemiConden" panose="020B0502040204020203" pitchFamily="34" charset="0"/>
                <a:ea typeface="Calibri" panose="020F0502020204030204" pitchFamily="34" charset="0"/>
                <a:cs typeface="Times New Roman" panose="02020603050405020304" pitchFamily="18" charset="0"/>
              </a:rPr>
              <a:t>: A bar chart showcased the distribution of products across different categories.</a:t>
            </a:r>
            <a:br>
              <a:rPr lang="en-US" sz="2800" kern="100" dirty="0">
                <a:solidFill>
                  <a:srgbClr val="FFFFFF"/>
                </a:solidFill>
                <a:effectLst/>
                <a:latin typeface="Bahnschrift SemiBold SemiConden" panose="020B0502040204020203" pitchFamily="34" charset="0"/>
                <a:ea typeface="Calibri" panose="020F0502020204030204" pitchFamily="34" charset="0"/>
                <a:cs typeface="Times New Roman" panose="02020603050405020304" pitchFamily="18" charset="0"/>
              </a:rPr>
            </a:br>
            <a:endParaRPr lang="en-US" sz="2800" dirty="0">
              <a:solidFill>
                <a:srgbClr val="FFFFFF"/>
              </a:solidFill>
              <a:latin typeface="Bahnschrift SemiBold SemiConden" panose="020B0502040204020203" pitchFamily="34" charset="0"/>
            </a:endParaRPr>
          </a:p>
        </p:txBody>
      </p:sp>
      <p:sp>
        <p:nvSpPr>
          <p:cNvPr id="3" name="Content Placeholder 2">
            <a:extLst>
              <a:ext uri="{FF2B5EF4-FFF2-40B4-BE49-F238E27FC236}">
                <a16:creationId xmlns:a16="http://schemas.microsoft.com/office/drawing/2014/main" id="{AE6B6E0F-ED83-81BD-4BB6-461261BFBC83}"/>
              </a:ext>
            </a:extLst>
          </p:cNvPr>
          <p:cNvSpPr>
            <a:spLocks noGrp="1"/>
          </p:cNvSpPr>
          <p:nvPr>
            <p:ph idx="1"/>
          </p:nvPr>
        </p:nvSpPr>
        <p:spPr>
          <a:xfrm>
            <a:off x="4581727" y="649480"/>
            <a:ext cx="3025303" cy="5546047"/>
          </a:xfrm>
        </p:spPr>
        <p:txBody>
          <a:bodyPr anchor="ctr">
            <a:normAutofit/>
          </a:bodyPr>
          <a:lstStyle/>
          <a:p>
            <a:r>
              <a:rPr lang="en-US" sz="2000" kern="100" dirty="0">
                <a:effectLst/>
                <a:latin typeface="Bahnschrift SemiBold SemiConden" panose="020B0502040204020203" pitchFamily="34" charset="0"/>
                <a:ea typeface="Calibri" panose="020F0502020204030204" pitchFamily="34" charset="0"/>
                <a:cs typeface="Times New Roman" panose="02020603050405020304" pitchFamily="18" charset="0"/>
              </a:rPr>
              <a:t>The chart is a bar graph showing the number of products listed on Amazon within different categories. It ranks the categories by the number of products they contain, from highest to lowest. The 'Electronics', 'Computers &amp; Accessories', and 'Home &amp; Kitchen' categories have the most products.</a:t>
            </a:r>
          </a:p>
          <a:p>
            <a:endParaRPr lang="en-US" sz="2000" dirty="0">
              <a:latin typeface="Bahnschrift SemiBold SemiConden" panose="020B0502040204020203" pitchFamily="34" charset="0"/>
            </a:endParaRPr>
          </a:p>
        </p:txBody>
      </p:sp>
      <p:pic>
        <p:nvPicPr>
          <p:cNvPr id="4" name="Picture 3">
            <a:extLst>
              <a:ext uri="{FF2B5EF4-FFF2-40B4-BE49-F238E27FC236}">
                <a16:creationId xmlns:a16="http://schemas.microsoft.com/office/drawing/2014/main" id="{D9989E68-7DBC-1DB2-7ECC-8398C93A43C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auto">
          <a:xfrm>
            <a:off x="7857641" y="1363851"/>
            <a:ext cx="4122549" cy="33166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Audio 6">
            <a:hlinkClick r:id="" action="ppaction://media"/>
            <a:extLst>
              <a:ext uri="{FF2B5EF4-FFF2-40B4-BE49-F238E27FC236}">
                <a16:creationId xmlns:a16="http://schemas.microsoft.com/office/drawing/2014/main" id="{44D9470C-17CA-FB8F-B6C4-25C7980440A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72610038"/>
      </p:ext>
    </p:extLst>
  </p:cSld>
  <p:clrMapOvr>
    <a:masterClrMapping/>
  </p:clrMapOvr>
  <p:transition spd="slow" advTm="4819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2A6B319F-86FE-4754-878E-06F0804D8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32385"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8" name="Rectangle 17">
            <a:extLst>
              <a:ext uri="{FF2B5EF4-FFF2-40B4-BE49-F238E27FC236}">
                <a16:creationId xmlns:a16="http://schemas.microsoft.com/office/drawing/2014/main" id="{DCF7D1B5-3477-499F-ACC5-2C8B07F4E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2385" y="0"/>
            <a:ext cx="3218914"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603FD4-1B51-335E-DB33-CB84FE0EC150}"/>
              </a:ext>
            </a:extLst>
          </p:cNvPr>
          <p:cNvSpPr>
            <a:spLocks noGrp="1"/>
          </p:cNvSpPr>
          <p:nvPr>
            <p:ph type="title"/>
          </p:nvPr>
        </p:nvSpPr>
        <p:spPr>
          <a:xfrm>
            <a:off x="992206" y="1608667"/>
            <a:ext cx="2823275" cy="4501127"/>
          </a:xfrm>
        </p:spPr>
        <p:txBody>
          <a:bodyPr vert="horz" lIns="91440" tIns="45720" rIns="91440" bIns="45720" rtlCol="0" anchor="t">
            <a:normAutofit/>
          </a:bodyPr>
          <a:lstStyle/>
          <a:p>
            <a:pPr algn="r"/>
            <a:r>
              <a:rPr lang="en-US" sz="3200" b="1" kern="1200" dirty="0">
                <a:solidFill>
                  <a:srgbClr val="FFFFFF"/>
                </a:solidFill>
                <a:effectLst/>
                <a:latin typeface="Bahnschrift SemiBold SemiConden" panose="020B0502040204020203" pitchFamily="34" charset="0"/>
              </a:rPr>
              <a:t>Linear Regression</a:t>
            </a:r>
            <a:r>
              <a:rPr lang="en-US" sz="3200" kern="1200" dirty="0">
                <a:solidFill>
                  <a:srgbClr val="FFFFFF"/>
                </a:solidFill>
                <a:effectLst/>
                <a:latin typeface="Bahnschrift SemiBold SemiConden" panose="020B0502040204020203" pitchFamily="34" charset="0"/>
              </a:rPr>
              <a:t>: To understand the relationship between product ratings, categories, and prices.</a:t>
            </a:r>
            <a:br>
              <a:rPr lang="en-US" sz="3200" kern="1200" dirty="0">
                <a:solidFill>
                  <a:srgbClr val="FFFFFF"/>
                </a:solidFill>
                <a:effectLst/>
                <a:latin typeface="Bahnschrift SemiBold SemiConden" panose="020B0502040204020203" pitchFamily="34" charset="0"/>
              </a:rPr>
            </a:br>
            <a:endParaRPr lang="en-US" sz="3200" kern="1200" dirty="0">
              <a:solidFill>
                <a:srgbClr val="FFFFFF"/>
              </a:solidFill>
              <a:latin typeface="Bahnschrift SemiBold SemiConden" panose="020B0502040204020203" pitchFamily="34" charset="0"/>
            </a:endParaRPr>
          </a:p>
        </p:txBody>
      </p:sp>
      <p:sp>
        <p:nvSpPr>
          <p:cNvPr id="3" name="Content Placeholder 2">
            <a:extLst>
              <a:ext uri="{FF2B5EF4-FFF2-40B4-BE49-F238E27FC236}">
                <a16:creationId xmlns:a16="http://schemas.microsoft.com/office/drawing/2014/main" id="{40FC89E1-5195-78E3-02A1-4D730F158D17}"/>
              </a:ext>
            </a:extLst>
          </p:cNvPr>
          <p:cNvSpPr>
            <a:spLocks noGrp="1"/>
          </p:cNvSpPr>
          <p:nvPr>
            <p:ph idx="1"/>
          </p:nvPr>
        </p:nvSpPr>
        <p:spPr>
          <a:xfrm>
            <a:off x="4299497" y="179615"/>
            <a:ext cx="3905609" cy="6547756"/>
          </a:xfrm>
        </p:spPr>
        <p:txBody>
          <a:bodyPr vert="horz" lIns="91440" tIns="45720" rIns="91440" bIns="45720" rtlCol="0">
            <a:normAutofit/>
          </a:bodyPr>
          <a:lstStyle/>
          <a:p>
            <a:r>
              <a:rPr lang="en-US" sz="1000" u="sng" dirty="0">
                <a:latin typeface="Bahnschrift SemiBold SemiConden" panose="020B0502040204020203" pitchFamily="34" charset="0"/>
              </a:rPr>
              <a:t>Residuals</a:t>
            </a:r>
            <a:r>
              <a:rPr lang="en-US" sz="1000" dirty="0">
                <a:latin typeface="Bahnschrift SemiBold SemiConden" panose="020B0502040204020203" pitchFamily="34" charset="0"/>
              </a:rPr>
              <a:t>:</a:t>
            </a:r>
          </a:p>
          <a:p>
            <a:r>
              <a:rPr lang="en-US" sz="1000" dirty="0">
                <a:latin typeface="Bahnschrift SemiBold SemiConden" panose="020B0502040204020203" pitchFamily="34" charset="0"/>
              </a:rPr>
              <a:t>   </a:t>
            </a:r>
            <a:r>
              <a:rPr lang="en-US" sz="1000" b="1" u="sng" dirty="0">
                <a:latin typeface="Bahnschrift SemiBold SemiConden" panose="020B0502040204020203" pitchFamily="34" charset="0"/>
              </a:rPr>
              <a:t>Min     1Q Median     3Q    Max </a:t>
            </a:r>
          </a:p>
          <a:p>
            <a:r>
              <a:rPr lang="en-US" sz="1000" dirty="0">
                <a:solidFill>
                  <a:schemeClr val="accent4">
                    <a:lumMod val="60000"/>
                    <a:lumOff val="40000"/>
                  </a:schemeClr>
                </a:solidFill>
                <a:latin typeface="Bahnschrift SemiBold SemiConden" panose="020B0502040204020203" pitchFamily="34" charset="0"/>
              </a:rPr>
              <a:t> -7397  -3034   -786    463  69762 </a:t>
            </a:r>
          </a:p>
          <a:p>
            <a:endParaRPr lang="en-US" sz="1000" dirty="0">
              <a:latin typeface="Bahnschrift SemiBold SemiConden" panose="020B0502040204020203" pitchFamily="34" charset="0"/>
            </a:endParaRPr>
          </a:p>
          <a:p>
            <a:r>
              <a:rPr lang="en-US" sz="1000" u="sng" dirty="0">
                <a:latin typeface="Bahnschrift SemiBold SemiConden" panose="020B0502040204020203" pitchFamily="34" charset="0"/>
              </a:rPr>
              <a:t>Coefficients:</a:t>
            </a:r>
          </a:p>
          <a:p>
            <a:r>
              <a:rPr lang="en-US" sz="1000" u="sng" dirty="0">
                <a:latin typeface="Bahnschrift SemiBold SemiConden" panose="020B0502040204020203" pitchFamily="34" charset="0"/>
              </a:rPr>
              <a:t>                                   Estimate Std. Error t value Pr(&gt;|t|)    </a:t>
            </a:r>
          </a:p>
          <a:p>
            <a:r>
              <a:rPr lang="en-US" sz="1000" dirty="0">
                <a:latin typeface="Bahnschrift SemiBold SemiConden" panose="020B0502040204020203" pitchFamily="34" charset="0"/>
              </a:rPr>
              <a:t>(Intercept)                        -11564.7     6902.5  -1.675   0.0941 .  </a:t>
            </a:r>
          </a:p>
          <a:p>
            <a:r>
              <a:rPr lang="en-US" sz="1000" dirty="0">
                <a:latin typeface="Bahnschrift SemiBold SemiConden" panose="020B0502040204020203" pitchFamily="34" charset="0"/>
              </a:rPr>
              <a:t>rating                               3658.9      595.9   6.140 1.06e-09 ***</a:t>
            </a:r>
          </a:p>
          <a:p>
            <a:r>
              <a:rPr lang="en-US" sz="1000" dirty="0">
                <a:latin typeface="Bahnschrift SemiBold SemiConden" panose="020B0502040204020203" pitchFamily="34" charset="0"/>
              </a:rPr>
              <a:t>category_mainComputers&amp;Accessories  -2795.1     6531.1  -0.428   0.6687    </a:t>
            </a:r>
          </a:p>
          <a:p>
            <a:r>
              <a:rPr lang="en-US" sz="1000" dirty="0">
                <a:latin typeface="Bahnschrift SemiBold SemiConden" panose="020B0502040204020203" pitchFamily="34" charset="0"/>
              </a:rPr>
              <a:t>category_mainElectronics             2596.0     6528.8   0.398   0.6910    </a:t>
            </a:r>
          </a:p>
          <a:p>
            <a:r>
              <a:rPr lang="en-US" sz="1000" dirty="0">
                <a:latin typeface="Bahnschrift SemiBold SemiConden" panose="020B0502040204020203" pitchFamily="34" charset="0"/>
              </a:rPr>
              <a:t>category_mainHealth&amp;PersonalCare    -2171.8     9222.1  -0.235   0.8139    </a:t>
            </a:r>
          </a:p>
          <a:p>
            <a:r>
              <a:rPr lang="en-US" sz="1000" dirty="0">
                <a:latin typeface="Bahnschrift SemiBold SemiConden" panose="020B0502040204020203" pitchFamily="34" charset="0"/>
              </a:rPr>
              <a:t>category_mainHome&amp;Kitchen            -888.6     6529.3  -0.136   0.8918    </a:t>
            </a:r>
          </a:p>
          <a:p>
            <a:r>
              <a:rPr lang="en-US" sz="1000" dirty="0">
                <a:latin typeface="Bahnschrift SemiBold SemiConden" panose="020B0502040204020203" pitchFamily="34" charset="0"/>
              </a:rPr>
              <a:t>category_mainHomeImprovement        -3648.5     7990.4  -0.457   0.6480    </a:t>
            </a:r>
          </a:p>
          <a:p>
            <a:r>
              <a:rPr lang="en-US" sz="1000" dirty="0">
                <a:latin typeface="Bahnschrift SemiBold SemiConden" panose="020B0502040204020203" pitchFamily="34" charset="0"/>
              </a:rPr>
              <a:t>category_mainMusicalInstruments     -2066.9     7986.1  -0.259   0.7958    </a:t>
            </a:r>
          </a:p>
          <a:p>
            <a:r>
              <a:rPr lang="en-US" sz="1000" dirty="0">
                <a:latin typeface="Bahnschrift SemiBold SemiConden" panose="020B0502040204020203" pitchFamily="34" charset="0"/>
              </a:rPr>
              <a:t>category_mainOfficeProducts         -3902.3     6631.8  -0.588   0.5563    </a:t>
            </a:r>
          </a:p>
          <a:p>
            <a:r>
              <a:rPr lang="en-US" sz="1000" dirty="0">
                <a:latin typeface="Bahnschrift SemiBold SemiConden" panose="020B0502040204020203" pitchFamily="34" charset="0"/>
              </a:rPr>
              <a:t>category_mainToys&amp;Games             -4018.4     9226.1  -0.436   0.6632    </a:t>
            </a:r>
          </a:p>
          <a:p>
            <a:r>
              <a:rPr lang="en-US" sz="1000" dirty="0">
                <a:latin typeface="Bahnschrift SemiBold SemiConden" panose="020B0502040204020203" pitchFamily="34" charset="0"/>
              </a:rPr>
              <a:t>---</a:t>
            </a:r>
          </a:p>
          <a:p>
            <a:r>
              <a:rPr lang="en-US" sz="1000" dirty="0">
                <a:latin typeface="Bahnschrift SemiBold SemiConden" panose="020B0502040204020203" pitchFamily="34" charset="0"/>
              </a:rPr>
              <a:t>Signif. codes:  </a:t>
            </a:r>
            <a:r>
              <a:rPr lang="en-US" sz="1000" dirty="0">
                <a:solidFill>
                  <a:schemeClr val="accent4">
                    <a:lumMod val="60000"/>
                    <a:lumOff val="40000"/>
                  </a:schemeClr>
                </a:solidFill>
                <a:latin typeface="Bahnschrift SemiBold SemiConden" panose="020B0502040204020203" pitchFamily="34" charset="0"/>
              </a:rPr>
              <a:t>0 ‘***’ 0.001 ‘**’ 0.01 ‘*’ 0.05 ‘.’ 0.1 ‘ ’ 1</a:t>
            </a:r>
          </a:p>
          <a:p>
            <a:endParaRPr lang="en-US" sz="1000" dirty="0">
              <a:latin typeface="Bahnschrift SemiBold SemiConden" panose="020B0502040204020203" pitchFamily="34" charset="0"/>
            </a:endParaRPr>
          </a:p>
          <a:p>
            <a:r>
              <a:rPr lang="en-US" sz="1000" dirty="0">
                <a:latin typeface="Bahnschrift SemiBold SemiConden" panose="020B0502040204020203" pitchFamily="34" charset="0"/>
              </a:rPr>
              <a:t>Residual standard error</a:t>
            </a:r>
            <a:r>
              <a:rPr lang="en-US" sz="1000" dirty="0">
                <a:solidFill>
                  <a:schemeClr val="accent4">
                    <a:lumMod val="60000"/>
                    <a:lumOff val="40000"/>
                  </a:schemeClr>
                </a:solidFill>
                <a:latin typeface="Bahnschrift SemiBold SemiConden" panose="020B0502040204020203" pitchFamily="34" charset="0"/>
              </a:rPr>
              <a:t>: 6520 </a:t>
            </a:r>
            <a:r>
              <a:rPr lang="en-US" sz="1000" dirty="0">
                <a:latin typeface="Bahnschrift SemiBold SemiConden" panose="020B0502040204020203" pitchFamily="34" charset="0"/>
              </a:rPr>
              <a:t>on </a:t>
            </a:r>
            <a:r>
              <a:rPr lang="en-US" sz="1000" dirty="0">
                <a:solidFill>
                  <a:schemeClr val="accent4">
                    <a:lumMod val="60000"/>
                    <a:lumOff val="40000"/>
                  </a:schemeClr>
                </a:solidFill>
                <a:latin typeface="Bahnschrift SemiBold SemiConden" panose="020B0502040204020203" pitchFamily="34" charset="0"/>
              </a:rPr>
              <a:t>1454</a:t>
            </a:r>
            <a:r>
              <a:rPr lang="en-US" sz="1000" dirty="0">
                <a:latin typeface="Bahnschrift SemiBold SemiConden" panose="020B0502040204020203" pitchFamily="34" charset="0"/>
              </a:rPr>
              <a:t> degrees of freedom</a:t>
            </a:r>
          </a:p>
          <a:p>
            <a:r>
              <a:rPr lang="en-US" sz="1000" dirty="0">
                <a:latin typeface="Bahnschrift SemiBold SemiConden" panose="020B0502040204020203" pitchFamily="34" charset="0"/>
              </a:rPr>
              <a:t>  (1 observation deleted due to missingness)</a:t>
            </a:r>
          </a:p>
          <a:p>
            <a:r>
              <a:rPr lang="en-US" sz="1000" dirty="0">
                <a:latin typeface="Bahnschrift SemiBold SemiConden" panose="020B0502040204020203" pitchFamily="34" charset="0"/>
              </a:rPr>
              <a:t>Multiple R-squared:  </a:t>
            </a:r>
            <a:r>
              <a:rPr lang="en-US" sz="1000" dirty="0">
                <a:solidFill>
                  <a:schemeClr val="accent4">
                    <a:lumMod val="60000"/>
                    <a:lumOff val="40000"/>
                  </a:schemeClr>
                </a:solidFill>
                <a:latin typeface="Bahnschrift SemiBold SemiConden" panose="020B0502040204020203" pitchFamily="34" charset="0"/>
              </a:rPr>
              <a:t>0.1244,</a:t>
            </a:r>
            <a:r>
              <a:rPr lang="en-US" sz="1000" dirty="0">
                <a:latin typeface="Bahnschrift SemiBold SemiConden" panose="020B0502040204020203" pitchFamily="34" charset="0"/>
              </a:rPr>
              <a:t>	Adjusted R-squared:  </a:t>
            </a:r>
            <a:r>
              <a:rPr lang="en-US" sz="1000" dirty="0">
                <a:solidFill>
                  <a:schemeClr val="accent4">
                    <a:lumMod val="60000"/>
                    <a:lumOff val="40000"/>
                  </a:schemeClr>
                </a:solidFill>
                <a:latin typeface="Bahnschrift SemiBold SemiConden" panose="020B0502040204020203" pitchFamily="34" charset="0"/>
              </a:rPr>
              <a:t>0.1189</a:t>
            </a:r>
            <a:r>
              <a:rPr lang="en-US" sz="1000" dirty="0">
                <a:latin typeface="Bahnschrift SemiBold SemiConden" panose="020B0502040204020203" pitchFamily="34" charset="0"/>
              </a:rPr>
              <a:t> </a:t>
            </a:r>
          </a:p>
          <a:p>
            <a:r>
              <a:rPr lang="en-US" sz="1000" dirty="0">
                <a:latin typeface="Bahnschrift SemiBold SemiConden" panose="020B0502040204020203" pitchFamily="34" charset="0"/>
              </a:rPr>
              <a:t>F-statistic: </a:t>
            </a:r>
            <a:r>
              <a:rPr lang="en-US" sz="1000" dirty="0">
                <a:solidFill>
                  <a:schemeClr val="accent4">
                    <a:lumMod val="60000"/>
                    <a:lumOff val="40000"/>
                  </a:schemeClr>
                </a:solidFill>
                <a:latin typeface="Bahnschrift SemiBold SemiConden" panose="020B0502040204020203" pitchFamily="34" charset="0"/>
              </a:rPr>
              <a:t>22.94 on 9 and 1454 DF</a:t>
            </a:r>
            <a:r>
              <a:rPr lang="en-US" sz="1000" dirty="0">
                <a:latin typeface="Bahnschrift SemiBold SemiConden" panose="020B0502040204020203" pitchFamily="34" charset="0"/>
              </a:rPr>
              <a:t>,  p-value: &lt; </a:t>
            </a:r>
            <a:r>
              <a:rPr lang="en-US" sz="1000" dirty="0">
                <a:solidFill>
                  <a:schemeClr val="accent4">
                    <a:lumMod val="60000"/>
                    <a:lumOff val="40000"/>
                  </a:schemeClr>
                </a:solidFill>
                <a:latin typeface="Bahnschrift SemiBold SemiConden" panose="020B0502040204020203" pitchFamily="34" charset="0"/>
              </a:rPr>
              <a:t>2.2e-16</a:t>
            </a:r>
          </a:p>
        </p:txBody>
      </p:sp>
      <p:pic>
        <p:nvPicPr>
          <p:cNvPr id="32" name="Audio 31">
            <a:hlinkClick r:id="" action="ppaction://media"/>
            <a:extLst>
              <a:ext uri="{FF2B5EF4-FFF2-40B4-BE49-F238E27FC236}">
                <a16:creationId xmlns:a16="http://schemas.microsoft.com/office/drawing/2014/main" id="{7966ADE9-3976-BEAC-A1CE-32049D619A8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36260870"/>
      </p:ext>
    </p:extLst>
  </p:cSld>
  <p:clrMapOvr>
    <a:overrideClrMapping bg1="dk1" tx1="lt1" bg2="dk2" tx2="lt2" accent1="accent1" accent2="accent2" accent3="accent3" accent4="accent4" accent5="accent5" accent6="accent6" hlink="hlink" folHlink="folHlink"/>
  </p:clrMapOvr>
  <p:transition spd="slow" advTm="7535">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17" y="-1"/>
            <a:ext cx="5213267" cy="6883030"/>
            <a:chOff x="-19217" y="-1"/>
            <a:chExt cx="5213267" cy="6883030"/>
          </a:xfrm>
        </p:grpSpPr>
        <p:sp>
          <p:nvSpPr>
            <p:cNvPr id="10" name="Rectangle 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Bahnschrift SemiBold SemiConden" panose="020B0502040204020203" pitchFamily="34" charset="0"/>
              </a:endParaRPr>
            </a:p>
          </p:txBody>
        </p:sp>
        <p:sp>
          <p:nvSpPr>
            <p:cNvPr id="11" name="Rectangle 10">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latin typeface="Bahnschrift SemiBold SemiConden" panose="020B0502040204020203" pitchFamily="34" charset="0"/>
              </a:endParaRPr>
            </a:p>
          </p:txBody>
        </p:sp>
        <p:sp>
          <p:nvSpPr>
            <p:cNvPr id="12" name="Rectangle 1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Bahnschrift SemiBold SemiConden" panose="020B0502040204020203" pitchFamily="34" charset="0"/>
              </a:endParaRPr>
            </a:p>
          </p:txBody>
        </p:sp>
        <p:sp>
          <p:nvSpPr>
            <p:cNvPr id="13" name="Rectangle 12">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Bahnschrift SemiBold SemiConden" panose="020B0502040204020203" pitchFamily="34" charset="0"/>
              </a:endParaRPr>
            </a:p>
          </p:txBody>
        </p:sp>
      </p:grpSp>
      <p:sp>
        <p:nvSpPr>
          <p:cNvPr id="2" name="Title 1">
            <a:extLst>
              <a:ext uri="{FF2B5EF4-FFF2-40B4-BE49-F238E27FC236}">
                <a16:creationId xmlns:a16="http://schemas.microsoft.com/office/drawing/2014/main" id="{01CD955D-E831-2523-9F00-28CACA04FE76}"/>
              </a:ext>
            </a:extLst>
          </p:cNvPr>
          <p:cNvSpPr>
            <a:spLocks noGrp="1"/>
          </p:cNvSpPr>
          <p:nvPr>
            <p:ph type="title"/>
          </p:nvPr>
        </p:nvSpPr>
        <p:spPr>
          <a:xfrm>
            <a:off x="755484" y="739835"/>
            <a:ext cx="3702580" cy="1616203"/>
          </a:xfrm>
        </p:spPr>
        <p:txBody>
          <a:bodyPr anchor="b">
            <a:normAutofit/>
          </a:bodyPr>
          <a:lstStyle/>
          <a:p>
            <a:r>
              <a:rPr lang="en-US" sz="3200" dirty="0">
                <a:solidFill>
                  <a:srgbClr val="FFFFFF"/>
                </a:solidFill>
                <a:latin typeface="Bahnschrift SemiBold SemiConden" panose="020B0502040204020203" pitchFamily="34" charset="0"/>
              </a:rPr>
              <a:t>Word Cloud </a:t>
            </a:r>
          </a:p>
        </p:txBody>
      </p:sp>
      <p:sp>
        <p:nvSpPr>
          <p:cNvPr id="3" name="Content Placeholder 2">
            <a:extLst>
              <a:ext uri="{FF2B5EF4-FFF2-40B4-BE49-F238E27FC236}">
                <a16:creationId xmlns:a16="http://schemas.microsoft.com/office/drawing/2014/main" id="{30DA7CA0-C269-0BE5-EE66-7423C784BA78}"/>
              </a:ext>
            </a:extLst>
          </p:cNvPr>
          <p:cNvSpPr>
            <a:spLocks noGrp="1"/>
          </p:cNvSpPr>
          <p:nvPr>
            <p:ph idx="1"/>
          </p:nvPr>
        </p:nvSpPr>
        <p:spPr>
          <a:xfrm>
            <a:off x="755484" y="2459116"/>
            <a:ext cx="3702579" cy="3524823"/>
          </a:xfrm>
        </p:spPr>
        <p:txBody>
          <a:bodyPr>
            <a:normAutofit/>
          </a:bodyPr>
          <a:lstStyle/>
          <a:p>
            <a:pPr marL="914400" marR="0">
              <a:spcBef>
                <a:spcPts val="0"/>
              </a:spcBef>
              <a:spcAft>
                <a:spcPts val="800"/>
              </a:spcAft>
            </a:pPr>
            <a:r>
              <a:rPr lang="en-US" sz="1100" kern="100" dirty="0">
                <a:solidFill>
                  <a:srgbClr val="FFFFFF"/>
                </a:solidFill>
                <a:effectLst/>
                <a:latin typeface="Bahnschrift SemiBold SemiConden" panose="020B0502040204020203" pitchFamily="34" charset="0"/>
                <a:ea typeface="Calibri" panose="020F0502020204030204" pitchFamily="34" charset="0"/>
                <a:cs typeface="Times New Roman" panose="02020603050405020304" pitchFamily="18" charset="0"/>
              </a:rPr>
              <a:t>This word cloud is a visual representation of the most frequently occurring words within the product descriptions on Amazon. The size of each word in the cloud is proportional to its frequency of occurrence: the larger the word, the more often it appears in the dataset.</a:t>
            </a:r>
          </a:p>
          <a:p>
            <a:pPr marL="914400" marR="0">
              <a:spcBef>
                <a:spcPts val="0"/>
              </a:spcBef>
              <a:spcAft>
                <a:spcPts val="800"/>
              </a:spcAft>
            </a:pPr>
            <a:r>
              <a:rPr lang="en-US" sz="1100" kern="100" dirty="0">
                <a:solidFill>
                  <a:srgbClr val="FFFFFF"/>
                </a:solidFill>
                <a:effectLst/>
                <a:latin typeface="Bahnschrift SemiBold SemiConden" panose="020B0502040204020203" pitchFamily="34" charset="0"/>
                <a:ea typeface="Calibri" panose="020F0502020204030204" pitchFamily="34" charset="0"/>
                <a:cs typeface="Times New Roman" panose="02020603050405020304" pitchFamily="18" charset="0"/>
              </a:rPr>
              <a:t>Prominent words like 'cable', 'USB', 'charging', 'design', and 'warranty' suggest that these are key features customers are interested in. This could be indicative of a focus on product specifications and quality assurances in the descriptions, which are important factors for consumer decisions. The presence of terms like 'fast', 'compatible', and 'durable' highlights the emphasis on product functionality and reliability.</a:t>
            </a:r>
          </a:p>
          <a:p>
            <a:endParaRPr lang="en-US" sz="1100" dirty="0">
              <a:solidFill>
                <a:srgbClr val="FFFFFF"/>
              </a:solidFill>
              <a:latin typeface="Bahnschrift SemiBold SemiConden" panose="020B0502040204020203" pitchFamily="34" charset="0"/>
            </a:endParaRPr>
          </a:p>
        </p:txBody>
      </p:sp>
      <p:pic>
        <p:nvPicPr>
          <p:cNvPr id="4" name="Picture 3">
            <a:extLst>
              <a:ext uri="{FF2B5EF4-FFF2-40B4-BE49-F238E27FC236}">
                <a16:creationId xmlns:a16="http://schemas.microsoft.com/office/drawing/2014/main" id="{5AA6906D-6C88-E473-05E5-7BC38D0CA1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bwMode="auto">
          <a:xfrm>
            <a:off x="6005304" y="1063436"/>
            <a:ext cx="5407002" cy="4731126"/>
          </a:xfrm>
          <a:prstGeom prst="rect">
            <a:avLst/>
          </a:prstGeom>
          <a:ln>
            <a:noFill/>
          </a:ln>
          <a:effectLst>
            <a:softEdge rad="112500"/>
          </a:effectLst>
        </p:spPr>
      </p:pic>
      <p:pic>
        <p:nvPicPr>
          <p:cNvPr id="14" name="Audio 13">
            <a:hlinkClick r:id="" action="ppaction://media"/>
            <a:extLst>
              <a:ext uri="{FF2B5EF4-FFF2-40B4-BE49-F238E27FC236}">
                <a16:creationId xmlns:a16="http://schemas.microsoft.com/office/drawing/2014/main" id="{984C6DAF-7817-0283-5184-9E349A0672C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02191478"/>
      </p:ext>
    </p:extLst>
  </p:cSld>
  <p:clrMapOvr>
    <a:masterClrMapping/>
  </p:clrMapOvr>
  <mc:AlternateContent xmlns:mc="http://schemas.openxmlformats.org/markup-compatibility/2006" xmlns:p14="http://schemas.microsoft.com/office/powerpoint/2010/main">
    <mc:Choice Requires="p14">
      <p:transition spd="slow" p14:dur="1500" advTm="21223">
        <p:split orient="vert"/>
      </p:transition>
    </mc:Choice>
    <mc:Fallback xmlns="">
      <p:transition spd="slow" advTm="21223">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A42B06-8A5C-5556-548C-475113F0C427}"/>
              </a:ext>
            </a:extLst>
          </p:cNvPr>
          <p:cNvSpPr>
            <a:spLocks noGrp="1"/>
          </p:cNvSpPr>
          <p:nvPr>
            <p:ph type="title"/>
          </p:nvPr>
        </p:nvSpPr>
        <p:spPr>
          <a:xfrm>
            <a:off x="5596501" y="489508"/>
            <a:ext cx="5754896" cy="1667569"/>
          </a:xfrm>
        </p:spPr>
        <p:txBody>
          <a:bodyPr anchor="b">
            <a:normAutofit/>
          </a:bodyPr>
          <a:lstStyle/>
          <a:p>
            <a:pPr>
              <a:spcBef>
                <a:spcPts val="0"/>
              </a:spcBef>
              <a:spcAft>
                <a:spcPts val="0"/>
              </a:spcAft>
            </a:pPr>
            <a:br>
              <a:rPr lang="en-US" sz="2200" b="1" u="sng" dirty="0">
                <a:effectLst/>
                <a:latin typeface="Bahnschrift SemiBold SemiConden" panose="020B0502040204020203" pitchFamily="34" charset="0"/>
              </a:rPr>
            </a:br>
            <a:r>
              <a:rPr lang="en-US" sz="2200" b="1" u="sng" kern="100" dirty="0">
                <a:effectLst/>
                <a:latin typeface="Bahnschrift SemiBold SemiConden" panose="020B0502040204020203" pitchFamily="34" charset="0"/>
                <a:ea typeface="Calibri" panose="020F0502020204030204" pitchFamily="34" charset="0"/>
                <a:cs typeface="Times New Roman" panose="02020603050405020304" pitchFamily="18" charset="0"/>
              </a:rPr>
              <a:t>Rating Distribution: A violin plot of product ratings highlighted a concentration of higher ratings.</a:t>
            </a:r>
            <a:br>
              <a:rPr lang="en-US" sz="2200" b="1" u="sng" kern="100" dirty="0">
                <a:effectLst/>
                <a:latin typeface="Bahnschrift SemiBold SemiConden" panose="020B0502040204020203" pitchFamily="34" charset="0"/>
                <a:ea typeface="Calibri" panose="020F0502020204030204" pitchFamily="34" charset="0"/>
                <a:cs typeface="Times New Roman" panose="02020603050405020304" pitchFamily="18" charset="0"/>
              </a:rPr>
            </a:br>
            <a:endParaRPr lang="en-US" sz="2200" b="1" u="sng" dirty="0">
              <a:latin typeface="Bahnschrift SemiBold SemiConden" panose="020B0502040204020203" pitchFamily="34" charset="0"/>
            </a:endParaRPr>
          </a:p>
        </p:txBody>
      </p:sp>
      <p:pic>
        <p:nvPicPr>
          <p:cNvPr id="4" name="Picture 3" descr="A graph showing a green and white line&#10;&#10;Description automatically generated with medium confidence">
            <a:extLst>
              <a:ext uri="{FF2B5EF4-FFF2-40B4-BE49-F238E27FC236}">
                <a16:creationId xmlns:a16="http://schemas.microsoft.com/office/drawing/2014/main" id="{4E75885C-8802-8D58-E566-3FCF2E657E1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auto">
          <a:xfrm>
            <a:off x="1068130" y="1519567"/>
            <a:ext cx="3876165" cy="338717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3" name="Content Placeholder 2">
            <a:extLst>
              <a:ext uri="{FF2B5EF4-FFF2-40B4-BE49-F238E27FC236}">
                <a16:creationId xmlns:a16="http://schemas.microsoft.com/office/drawing/2014/main" id="{D97CADF9-6EB3-41A1-9203-D341C8DF6688}"/>
              </a:ext>
            </a:extLst>
          </p:cNvPr>
          <p:cNvSpPr>
            <a:spLocks noGrp="1"/>
          </p:cNvSpPr>
          <p:nvPr>
            <p:ph idx="1"/>
          </p:nvPr>
        </p:nvSpPr>
        <p:spPr>
          <a:xfrm>
            <a:off x="5596502" y="2405894"/>
            <a:ext cx="5754896" cy="3197464"/>
          </a:xfrm>
        </p:spPr>
        <p:txBody>
          <a:bodyPr anchor="t">
            <a:normAutofit/>
          </a:bodyPr>
          <a:lstStyle/>
          <a:p>
            <a:r>
              <a:rPr lang="en-US" sz="2000" dirty="0">
                <a:solidFill>
                  <a:schemeClr val="accent6">
                    <a:lumMod val="75000"/>
                  </a:schemeClr>
                </a:solidFill>
                <a:effectLst/>
                <a:latin typeface="Bahnschrift SemiBold SemiConden" panose="020B0502040204020203" pitchFamily="34" charset="0"/>
                <a:ea typeface="Calibri" panose="020F0502020204030204" pitchFamily="34" charset="0"/>
              </a:rPr>
              <a:t>This chart is a violin plot combined with a scatter plot (often called a "</a:t>
            </a:r>
            <a:r>
              <a:rPr lang="en-US" sz="2000" dirty="0" err="1">
                <a:solidFill>
                  <a:schemeClr val="accent6">
                    <a:lumMod val="75000"/>
                  </a:schemeClr>
                </a:solidFill>
                <a:effectLst/>
                <a:latin typeface="Bahnschrift SemiBold SemiConden" panose="020B0502040204020203" pitchFamily="34" charset="0"/>
                <a:ea typeface="Calibri" panose="020F0502020204030204" pitchFamily="34" charset="0"/>
              </a:rPr>
              <a:t>beeswarm</a:t>
            </a:r>
            <a:r>
              <a:rPr lang="en-US" sz="2000" dirty="0">
                <a:solidFill>
                  <a:schemeClr val="accent6">
                    <a:lumMod val="75000"/>
                  </a:schemeClr>
                </a:solidFill>
                <a:effectLst/>
                <a:latin typeface="Bahnschrift SemiBold SemiConden" panose="020B0502040204020203" pitchFamily="34" charset="0"/>
                <a:ea typeface="Calibri" panose="020F0502020204030204" pitchFamily="34" charset="0"/>
              </a:rPr>
              <a:t> plot") that illustrates the distribution of product ratings on Amazon. The violin plot aspect of the chart shows the density of the ratings at different levels, with the widest sections of the 'violin' indicating the most common ratings. The plot indicates a high density around the 4 to 5 rating range, which suggests that a majority of products receive high ratings.</a:t>
            </a:r>
            <a:endParaRPr lang="en-US" sz="2000" dirty="0">
              <a:solidFill>
                <a:schemeClr val="accent6">
                  <a:lumMod val="75000"/>
                </a:schemeClr>
              </a:solidFill>
              <a:latin typeface="Bahnschrift SemiBold SemiConden" panose="020B0502040204020203" pitchFamily="34" charset="0"/>
            </a:endParaRPr>
          </a:p>
        </p:txBody>
      </p:sp>
      <p:sp>
        <p:nvSpPr>
          <p:cNvPr id="11" name="Rectangle 10">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Audio 13">
            <a:hlinkClick r:id="" action="ppaction://media"/>
            <a:extLst>
              <a:ext uri="{FF2B5EF4-FFF2-40B4-BE49-F238E27FC236}">
                <a16:creationId xmlns:a16="http://schemas.microsoft.com/office/drawing/2014/main" id="{C5ECB874-0365-4618-BF3C-065B93F7CAB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78834537"/>
      </p:ext>
    </p:extLst>
  </p:cSld>
  <p:clrMapOvr>
    <a:masterClrMapping/>
  </p:clrMapOvr>
  <mc:AlternateContent xmlns:mc="http://schemas.openxmlformats.org/markup-compatibility/2006" xmlns:p14="http://schemas.microsoft.com/office/powerpoint/2010/main">
    <mc:Choice Requires="p14">
      <p:transition spd="slow" p14:dur="1500" advTm="25363">
        <p:split orient="vert"/>
      </p:transition>
    </mc:Choice>
    <mc:Fallback xmlns="">
      <p:transition spd="slow" advTm="25363">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2F098F-258E-FC6B-66A1-7F4AED90294B}"/>
              </a:ext>
            </a:extLst>
          </p:cNvPr>
          <p:cNvSpPr>
            <a:spLocks noGrp="1"/>
          </p:cNvSpPr>
          <p:nvPr>
            <p:ph type="title"/>
          </p:nvPr>
        </p:nvSpPr>
        <p:spPr>
          <a:xfrm>
            <a:off x="5596501" y="489508"/>
            <a:ext cx="5754896" cy="1667569"/>
          </a:xfrm>
        </p:spPr>
        <p:txBody>
          <a:bodyPr anchor="b">
            <a:normAutofit/>
          </a:bodyPr>
          <a:lstStyle/>
          <a:p>
            <a:r>
              <a:rPr lang="en-US" sz="3700" kern="100">
                <a:effectLst/>
                <a:latin typeface="Bahnschrift SemiBold SemiConden" panose="020B0502040204020203" pitchFamily="34" charset="0"/>
                <a:ea typeface="Calibri" panose="020F0502020204030204" pitchFamily="34" charset="0"/>
                <a:cs typeface="Times New Roman" panose="02020603050405020304" pitchFamily="18" charset="0"/>
              </a:rPr>
              <a:t>Title: Sentiment Analysis of Amazon Product Descriptions</a:t>
            </a:r>
            <a:br>
              <a:rPr lang="en-US" sz="3700" kern="100">
                <a:effectLst/>
                <a:latin typeface="Bahnschrift SemiBold SemiConden" panose="020B0502040204020203" pitchFamily="34" charset="0"/>
                <a:ea typeface="Calibri" panose="020F0502020204030204" pitchFamily="34" charset="0"/>
                <a:cs typeface="Times New Roman" panose="02020603050405020304" pitchFamily="18" charset="0"/>
              </a:rPr>
            </a:br>
            <a:endParaRPr lang="en-US" sz="3700">
              <a:latin typeface="Bahnschrift SemiBold SemiConden" panose="020B0502040204020203" pitchFamily="34" charset="0"/>
            </a:endParaRPr>
          </a:p>
        </p:txBody>
      </p:sp>
      <p:pic>
        <p:nvPicPr>
          <p:cNvPr id="4" name="Picture 3">
            <a:extLst>
              <a:ext uri="{FF2B5EF4-FFF2-40B4-BE49-F238E27FC236}">
                <a16:creationId xmlns:a16="http://schemas.microsoft.com/office/drawing/2014/main" id="{721A5E77-D125-5E17-5EB6-2CB58205994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auto">
          <a:xfrm>
            <a:off x="344384" y="202919"/>
            <a:ext cx="4750129" cy="5793190"/>
          </a:xfrm>
          <a:prstGeom prst="rect">
            <a:avLst/>
          </a:prstGeom>
        </p:spPr>
      </p:pic>
      <p:sp>
        <p:nvSpPr>
          <p:cNvPr id="3" name="Content Placeholder 2">
            <a:extLst>
              <a:ext uri="{FF2B5EF4-FFF2-40B4-BE49-F238E27FC236}">
                <a16:creationId xmlns:a16="http://schemas.microsoft.com/office/drawing/2014/main" id="{908B74AC-83BC-10E8-D4A0-87361ABC1938}"/>
              </a:ext>
            </a:extLst>
          </p:cNvPr>
          <p:cNvSpPr>
            <a:spLocks noGrp="1"/>
          </p:cNvSpPr>
          <p:nvPr>
            <p:ph idx="1"/>
          </p:nvPr>
        </p:nvSpPr>
        <p:spPr>
          <a:xfrm>
            <a:off x="5596502" y="2405894"/>
            <a:ext cx="5754896" cy="3197464"/>
          </a:xfrm>
        </p:spPr>
        <p:txBody>
          <a:bodyPr anchor="t">
            <a:normAutofit/>
          </a:bodyPr>
          <a:lstStyle/>
          <a:p>
            <a:pPr marL="914400" marR="0">
              <a:spcBef>
                <a:spcPts val="0"/>
              </a:spcBef>
              <a:spcAft>
                <a:spcPts val="800"/>
              </a:spcAft>
            </a:pPr>
            <a:r>
              <a:rPr lang="en-US" sz="1400" kern="100">
                <a:effectLst/>
                <a:latin typeface="Bahnschrift SemiBold SemiConden" panose="020B0502040204020203" pitchFamily="34" charset="0"/>
                <a:ea typeface="Calibri" panose="020F0502020204030204" pitchFamily="34" charset="0"/>
                <a:cs typeface="Times New Roman" panose="02020603050405020304" pitchFamily="18" charset="0"/>
              </a:rPr>
              <a:t>Content: This histogram represents the sentiment distribution of Amazon product descriptions. The x-axis shows the sentiment scores, ranging from negative to positive, while the y-axis displays the frequency of each score. Negative sentiments are colored in light red, positive in light green, and neutral scores are in grey. The dashed blue line marks the neutral sentiment score of zero.</a:t>
            </a:r>
          </a:p>
          <a:p>
            <a:pPr marL="914400" marR="0">
              <a:spcBef>
                <a:spcPts val="0"/>
              </a:spcBef>
              <a:spcAft>
                <a:spcPts val="800"/>
              </a:spcAft>
            </a:pPr>
            <a:r>
              <a:rPr lang="en-US" sz="1400" kern="100">
                <a:effectLst/>
                <a:latin typeface="Bahnschrift SemiBold SemiConden" panose="020B0502040204020203" pitchFamily="34" charset="0"/>
                <a:ea typeface="Calibri" panose="020F0502020204030204" pitchFamily="34" charset="0"/>
                <a:cs typeface="Times New Roman" panose="02020603050405020304" pitchFamily="18" charset="0"/>
              </a:rPr>
              <a:t>Key Takeaways:</a:t>
            </a:r>
          </a:p>
          <a:p>
            <a:pPr marL="342900" marR="0" lvl="0" indent="-342900">
              <a:spcBef>
                <a:spcPts val="0"/>
              </a:spcBef>
              <a:spcAft>
                <a:spcPts val="800"/>
              </a:spcAft>
              <a:buSzPts val="1000"/>
              <a:buFont typeface="Symbol" panose="05050102010706020507" pitchFamily="18" charset="2"/>
              <a:buChar char=""/>
              <a:tabLst>
                <a:tab pos="457200" algn="l"/>
              </a:tabLst>
            </a:pPr>
            <a:r>
              <a:rPr lang="en-US" sz="1400" kern="100">
                <a:effectLst/>
                <a:latin typeface="Bahnschrift SemiBold SemiConden" panose="020B0502040204020203" pitchFamily="34" charset="0"/>
                <a:ea typeface="Calibri" panose="020F0502020204030204" pitchFamily="34" charset="0"/>
                <a:cs typeface="Times New Roman" panose="02020603050405020304" pitchFamily="18" charset="0"/>
              </a:rPr>
              <a:t>A majority of the product descriptions have positive sentiment scores.</a:t>
            </a:r>
          </a:p>
          <a:p>
            <a:pPr marL="342900" marR="0" lvl="0" indent="-342900">
              <a:spcBef>
                <a:spcPts val="0"/>
              </a:spcBef>
              <a:spcAft>
                <a:spcPts val="800"/>
              </a:spcAft>
              <a:buSzPts val="1000"/>
              <a:buFont typeface="Symbol" panose="05050102010706020507" pitchFamily="18" charset="2"/>
              <a:buChar char=""/>
              <a:tabLst>
                <a:tab pos="457200" algn="l"/>
              </a:tabLst>
            </a:pPr>
            <a:r>
              <a:rPr lang="en-US" sz="1400" kern="100">
                <a:effectLst/>
                <a:latin typeface="Bahnschrift SemiBold SemiConden" panose="020B0502040204020203" pitchFamily="34" charset="0"/>
                <a:ea typeface="Calibri" panose="020F0502020204030204" pitchFamily="34" charset="0"/>
                <a:cs typeface="Times New Roman" panose="02020603050405020304" pitchFamily="18" charset="0"/>
              </a:rPr>
              <a:t>Negative sentiments are far less frequent, suggesting generally favorable descriptions.</a:t>
            </a:r>
          </a:p>
          <a:p>
            <a:pPr marL="342900" marR="0" lvl="0" indent="-342900">
              <a:spcBef>
                <a:spcPts val="0"/>
              </a:spcBef>
              <a:spcAft>
                <a:spcPts val="800"/>
              </a:spcAft>
              <a:buSzPts val="1000"/>
              <a:buFont typeface="Symbol" panose="05050102010706020507" pitchFamily="18" charset="2"/>
              <a:buChar char=""/>
              <a:tabLst>
                <a:tab pos="457200" algn="l"/>
              </a:tabLst>
            </a:pPr>
            <a:r>
              <a:rPr lang="en-US" sz="1400" kern="100">
                <a:effectLst/>
                <a:latin typeface="Bahnschrift SemiBold SemiConden" panose="020B0502040204020203" pitchFamily="34" charset="0"/>
                <a:ea typeface="Calibri" panose="020F0502020204030204" pitchFamily="34" charset="0"/>
                <a:cs typeface="Times New Roman" panose="02020603050405020304" pitchFamily="18" charset="0"/>
              </a:rPr>
              <a:t>The peak near zero may indicate a prevalence of neutral language.</a:t>
            </a:r>
          </a:p>
          <a:p>
            <a:endParaRPr lang="en-US" sz="1400" dirty="0">
              <a:latin typeface="Bahnschrift SemiBold SemiConden" panose="020B0502040204020203" pitchFamily="34" charset="0"/>
            </a:endParaRPr>
          </a:p>
        </p:txBody>
      </p:sp>
      <p:sp>
        <p:nvSpPr>
          <p:cNvPr id="20" name="Rectangle 19">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Audio 14">
            <a:hlinkClick r:id="" action="ppaction://media"/>
            <a:extLst>
              <a:ext uri="{FF2B5EF4-FFF2-40B4-BE49-F238E27FC236}">
                <a16:creationId xmlns:a16="http://schemas.microsoft.com/office/drawing/2014/main" id="{7D5E64A3-57F4-9322-7A68-381D56BA461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86257870"/>
      </p:ext>
    </p:extLst>
  </p:cSld>
  <p:clrMapOvr>
    <a:masterClrMapping/>
  </p:clrMapOvr>
  <p:transition spd="med" advTm="26604">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6D6B649CE8F424EB9CF869A33C4B8F3" ma:contentTypeVersion="4" ma:contentTypeDescription="Create a new document." ma:contentTypeScope="" ma:versionID="33f082e22eaf28cb290a97da61fe39b4">
  <xsd:schema xmlns:xsd="http://www.w3.org/2001/XMLSchema" xmlns:xs="http://www.w3.org/2001/XMLSchema" xmlns:p="http://schemas.microsoft.com/office/2006/metadata/properties" xmlns:ns3="cc4e9c08-b4cc-4777-865a-3f46f467ce36" targetNamespace="http://schemas.microsoft.com/office/2006/metadata/properties" ma:root="true" ma:fieldsID="167cd6e3b306b670c5382273a9b82535" ns3:_="">
    <xsd:import namespace="cc4e9c08-b4cc-4777-865a-3f46f467ce36"/>
    <xsd:element name="properties">
      <xsd:complexType>
        <xsd:sequence>
          <xsd:element name="documentManagement">
            <xsd:complexType>
              <xsd:all>
                <xsd:element ref="ns3:MediaServiceMetadata" minOccurs="0"/>
                <xsd:element ref="ns3:MediaServiceFastMetadata"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c4e9c08-b4cc-4777-865a-3f46f467ce3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cc4e9c08-b4cc-4777-865a-3f46f467ce36" xsi:nil="true"/>
  </documentManagement>
</p:properties>
</file>

<file path=customXml/itemProps1.xml><?xml version="1.0" encoding="utf-8"?>
<ds:datastoreItem xmlns:ds="http://schemas.openxmlformats.org/officeDocument/2006/customXml" ds:itemID="{5627EF82-4C8A-4A8D-81D0-6B08F44AC2EB}">
  <ds:schemaRefs>
    <ds:schemaRef ds:uri="http://schemas.microsoft.com/sharepoint/v3/contenttype/forms"/>
  </ds:schemaRefs>
</ds:datastoreItem>
</file>

<file path=customXml/itemProps2.xml><?xml version="1.0" encoding="utf-8"?>
<ds:datastoreItem xmlns:ds="http://schemas.openxmlformats.org/officeDocument/2006/customXml" ds:itemID="{9FBC519B-F3F0-4BD8-8896-E9488B75DC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c4e9c08-b4cc-4777-865a-3f46f467ce3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5EBAAA9-81C8-4604-890E-28A373E3BC0A}">
  <ds:schemaRef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cc4e9c08-b4cc-4777-865a-3f46f467ce36"/>
    <ds:schemaRef ds:uri="http://purl.org/dc/term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153</TotalTime>
  <Words>1783</Words>
  <Application>Microsoft Office PowerPoint</Application>
  <PresentationFormat>Widescreen</PresentationFormat>
  <Paragraphs>104</Paragraphs>
  <Slides>14</Slides>
  <Notes>14</Notes>
  <HiddenSlides>0</HiddenSlides>
  <MMClips>14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Bahnschrift SemiBold SemiConden</vt:lpstr>
      <vt:lpstr>Calibri</vt:lpstr>
      <vt:lpstr>Calibri Light</vt:lpstr>
      <vt:lpstr>Söhne</vt:lpstr>
      <vt:lpstr>Symbol</vt:lpstr>
      <vt:lpstr>Office Theme</vt:lpstr>
      <vt:lpstr>1. Abstract </vt:lpstr>
      <vt:lpstr>PowerPoint Presentation</vt:lpstr>
      <vt:lpstr> Price Distribution: A histogram of log-transformed prices indicated a skewed distribution, common in retail settings. </vt:lpstr>
      <vt:lpstr>Relationship between product ratings and their discounted prices on Amazon</vt:lpstr>
      <vt:lpstr> Category Analysis: A bar chart showcased the distribution of products across different categories. </vt:lpstr>
      <vt:lpstr>Linear Regression: To understand the relationship between product ratings, categories, and prices. </vt:lpstr>
      <vt:lpstr>Word Cloud </vt:lpstr>
      <vt:lpstr> Rating Distribution: A violin plot of product ratings highlighted a concentration of higher ratings. </vt:lpstr>
      <vt:lpstr>Title: Sentiment Analysis of Amazon Product Descriptions </vt:lpstr>
      <vt:lpstr>Clustering Analysis: Employed K-means </vt:lpstr>
      <vt:lpstr>Title: Optimal Cluster Count Determination via Silhouette Analysis </vt:lpstr>
      <vt:lpstr>Gaussian finite mixture model fitted by EM algorithm </vt:lpstr>
      <vt:lpstr>"2D Scatter Plot of GMM Clusters"</vt:lpstr>
      <vt:lpstr>6. Summary of Learning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 Abstract</dc:title>
  <dc:creator>Jepbar Rejepov</dc:creator>
  <cp:lastModifiedBy>Arashev, Atajan</cp:lastModifiedBy>
  <cp:revision>13</cp:revision>
  <dcterms:created xsi:type="dcterms:W3CDTF">2023-12-13T02:46:01Z</dcterms:created>
  <dcterms:modified xsi:type="dcterms:W3CDTF">2023-12-13T05:26:23Z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0x01010026D6B649CE8F424EB9CF869A33C4B8F3</vt:lpwstr>
  </property>
</Properties>
</file>

<file path=docProps/thumbnail.jpeg>
</file>